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6" r:id="rId1"/>
  </p:sldMasterIdLst>
  <p:notesMasterIdLst>
    <p:notesMasterId r:id="rId85"/>
  </p:notesMasterIdLst>
  <p:handoutMasterIdLst>
    <p:handoutMasterId r:id="rId86"/>
  </p:handoutMasterIdLst>
  <p:sldIdLst>
    <p:sldId id="256" r:id="rId2"/>
    <p:sldId id="436" r:id="rId3"/>
    <p:sldId id="506" r:id="rId4"/>
    <p:sldId id="437" r:id="rId5"/>
    <p:sldId id="289" r:id="rId6"/>
    <p:sldId id="283" r:id="rId7"/>
    <p:sldId id="295" r:id="rId8"/>
    <p:sldId id="439" r:id="rId9"/>
    <p:sldId id="286" r:id="rId10"/>
    <p:sldId id="443" r:id="rId11"/>
    <p:sldId id="292" r:id="rId12"/>
    <p:sldId id="280" r:id="rId13"/>
    <p:sldId id="444" r:id="rId14"/>
    <p:sldId id="282" r:id="rId15"/>
    <p:sldId id="445" r:id="rId16"/>
    <p:sldId id="446" r:id="rId17"/>
    <p:sldId id="447" r:id="rId18"/>
    <p:sldId id="448" r:id="rId19"/>
    <p:sldId id="449" r:id="rId20"/>
    <p:sldId id="296" r:id="rId21"/>
    <p:sldId id="294" r:id="rId22"/>
    <p:sldId id="450" r:id="rId23"/>
    <p:sldId id="507" r:id="rId24"/>
    <p:sldId id="451" r:id="rId25"/>
    <p:sldId id="452" r:id="rId26"/>
    <p:sldId id="453" r:id="rId27"/>
    <p:sldId id="454" r:id="rId28"/>
    <p:sldId id="455" r:id="rId29"/>
    <p:sldId id="297" r:id="rId30"/>
    <p:sldId id="456" r:id="rId31"/>
    <p:sldId id="508" r:id="rId32"/>
    <p:sldId id="458" r:id="rId33"/>
    <p:sldId id="459" r:id="rId34"/>
    <p:sldId id="298" r:id="rId35"/>
    <p:sldId id="460" r:id="rId36"/>
    <p:sldId id="461" r:id="rId37"/>
    <p:sldId id="463" r:id="rId38"/>
    <p:sldId id="299" r:id="rId39"/>
    <p:sldId id="464" r:id="rId40"/>
    <p:sldId id="465" r:id="rId41"/>
    <p:sldId id="466" r:id="rId42"/>
    <p:sldId id="467" r:id="rId43"/>
    <p:sldId id="468" r:id="rId44"/>
    <p:sldId id="469" r:id="rId45"/>
    <p:sldId id="300" r:id="rId46"/>
    <p:sldId id="470" r:id="rId47"/>
    <p:sldId id="471" r:id="rId48"/>
    <p:sldId id="472" r:id="rId49"/>
    <p:sldId id="473" r:id="rId50"/>
    <p:sldId id="474" r:id="rId51"/>
    <p:sldId id="475" r:id="rId52"/>
    <p:sldId id="476" r:id="rId53"/>
    <p:sldId id="477" r:id="rId54"/>
    <p:sldId id="478" r:id="rId55"/>
    <p:sldId id="479" r:id="rId56"/>
    <p:sldId id="481" r:id="rId57"/>
    <p:sldId id="482" r:id="rId58"/>
    <p:sldId id="483" r:id="rId59"/>
    <p:sldId id="484" r:id="rId60"/>
    <p:sldId id="505" r:id="rId61"/>
    <p:sldId id="480" r:id="rId62"/>
    <p:sldId id="485" r:id="rId63"/>
    <p:sldId id="486" r:id="rId64"/>
    <p:sldId id="487" r:id="rId65"/>
    <p:sldId id="488" r:id="rId66"/>
    <p:sldId id="489" r:id="rId67"/>
    <p:sldId id="490" r:id="rId68"/>
    <p:sldId id="491" r:id="rId69"/>
    <p:sldId id="492" r:id="rId70"/>
    <p:sldId id="493" r:id="rId71"/>
    <p:sldId id="494" r:id="rId72"/>
    <p:sldId id="495" r:id="rId73"/>
    <p:sldId id="496" r:id="rId74"/>
    <p:sldId id="497" r:id="rId75"/>
    <p:sldId id="498" r:id="rId76"/>
    <p:sldId id="499" r:id="rId77"/>
    <p:sldId id="500" r:id="rId78"/>
    <p:sldId id="503" r:id="rId79"/>
    <p:sldId id="501" r:id="rId80"/>
    <p:sldId id="502" r:id="rId81"/>
    <p:sldId id="301" r:id="rId82"/>
    <p:sldId id="504" r:id="rId83"/>
    <p:sldId id="274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9" autoAdjust="0"/>
    <p:restoredTop sz="94609"/>
  </p:normalViewPr>
  <p:slideViewPr>
    <p:cSldViewPr snapToGrid="0">
      <p:cViewPr varScale="1">
        <p:scale>
          <a:sx n="151" d="100"/>
          <a:sy n="151" d="100"/>
        </p:scale>
        <p:origin x="360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61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CFCB70-F0B3-45FE-A142-B7CA16F1C80A}" type="doc">
      <dgm:prSet loTypeId="urn:microsoft.com/office/officeart/2008/layout/LinedList" loCatId="list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445BBE4-597A-45B8-A503-3AC1592F2616}">
      <dgm:prSet/>
      <dgm:spPr/>
      <dgm:t>
        <a:bodyPr/>
        <a:lstStyle/>
        <a:p>
          <a:r>
            <a:rPr lang="en-GB" b="0"/>
            <a:t>Strategy can be defined as:</a:t>
          </a:r>
          <a:endParaRPr lang="en-US"/>
        </a:p>
      </dgm:t>
    </dgm:pt>
    <dgm:pt modelId="{39552D5C-E86A-4141-B064-617C163448D8}" type="parTrans" cxnId="{30D748E2-8D3E-470C-8911-18F9591E10B0}">
      <dgm:prSet/>
      <dgm:spPr/>
      <dgm:t>
        <a:bodyPr/>
        <a:lstStyle/>
        <a:p>
          <a:endParaRPr lang="en-US"/>
        </a:p>
      </dgm:t>
    </dgm:pt>
    <dgm:pt modelId="{28EED5E4-0230-48D2-830D-68AB7060E618}" type="sibTrans" cxnId="{30D748E2-8D3E-470C-8911-18F9591E10B0}">
      <dgm:prSet/>
      <dgm:spPr/>
      <dgm:t>
        <a:bodyPr/>
        <a:lstStyle/>
        <a:p>
          <a:endParaRPr lang="en-US"/>
        </a:p>
      </dgm:t>
    </dgm:pt>
    <dgm:pt modelId="{6EEE02CB-03D2-4AF1-BF50-C5192B22AE6F}">
      <dgm:prSet custT="1"/>
      <dgm:spPr/>
      <dgm:t>
        <a:bodyPr/>
        <a:lstStyle/>
        <a:p>
          <a:r>
            <a:rPr lang="en-GB" sz="1900" b="0" dirty="0"/>
            <a:t>‘the </a:t>
          </a:r>
          <a:r>
            <a:rPr lang="en-GB" sz="2400" b="1" dirty="0"/>
            <a:t>direction</a:t>
          </a:r>
          <a:r>
            <a:rPr lang="en-GB" sz="1900" b="0" dirty="0"/>
            <a:t> and </a:t>
          </a:r>
          <a:r>
            <a:rPr lang="en-GB" sz="2400" b="1" dirty="0"/>
            <a:t>scope </a:t>
          </a:r>
          <a:r>
            <a:rPr lang="en-GB" sz="1900" b="0" dirty="0"/>
            <a:t>of an organisation over the </a:t>
          </a:r>
          <a:r>
            <a:rPr lang="en-GB" sz="2400" b="1" dirty="0"/>
            <a:t>long term</a:t>
          </a:r>
          <a:r>
            <a:rPr lang="en-GB" sz="1900" b="0" dirty="0"/>
            <a:t>, which </a:t>
          </a:r>
          <a:r>
            <a:rPr lang="en-GB" sz="2400" b="1" dirty="0"/>
            <a:t>achieves advantage </a:t>
          </a:r>
          <a:r>
            <a:rPr lang="en-GB" sz="1900" b="0" dirty="0"/>
            <a:t>in a </a:t>
          </a:r>
          <a:r>
            <a:rPr lang="en-GB" sz="2400" b="1" dirty="0"/>
            <a:t>changing environment </a:t>
          </a:r>
          <a:r>
            <a:rPr lang="en-GB" sz="1900" b="0" dirty="0"/>
            <a:t>through its </a:t>
          </a:r>
          <a:r>
            <a:rPr lang="en-GB" sz="2400" b="1" dirty="0"/>
            <a:t>configuration of resources and competencies </a:t>
          </a:r>
          <a:r>
            <a:rPr lang="en-GB" sz="1900" b="0" dirty="0"/>
            <a:t>with the aim of </a:t>
          </a:r>
          <a:r>
            <a:rPr lang="en-GB" sz="2400" b="1" dirty="0"/>
            <a:t>fulfilling stakeholder expectation</a:t>
          </a:r>
          <a:endParaRPr lang="en-US" sz="2400" b="1" dirty="0"/>
        </a:p>
      </dgm:t>
    </dgm:pt>
    <dgm:pt modelId="{24C9B850-4B9E-4F8D-B6B0-23D8D210FEB0}" type="parTrans" cxnId="{608669FD-C063-47E6-8E5B-8E74E73FC7D9}">
      <dgm:prSet/>
      <dgm:spPr/>
      <dgm:t>
        <a:bodyPr/>
        <a:lstStyle/>
        <a:p>
          <a:endParaRPr lang="en-US"/>
        </a:p>
      </dgm:t>
    </dgm:pt>
    <dgm:pt modelId="{0F79BDA8-FD76-4F19-A4E8-59D22F15AE36}" type="sibTrans" cxnId="{608669FD-C063-47E6-8E5B-8E74E73FC7D9}">
      <dgm:prSet/>
      <dgm:spPr/>
      <dgm:t>
        <a:bodyPr/>
        <a:lstStyle/>
        <a:p>
          <a:endParaRPr lang="en-US"/>
        </a:p>
      </dgm:t>
    </dgm:pt>
    <dgm:pt modelId="{339736C6-2802-4E72-A5F3-949A5622D28B}">
      <dgm:prSet custT="1"/>
      <dgm:spPr/>
      <dgm:t>
        <a:bodyPr/>
        <a:lstStyle/>
        <a:p>
          <a:r>
            <a:rPr lang="en-GB" sz="2400" b="0" dirty="0"/>
            <a:t>Simply put, strategy is how an organisation attempts to meet its objectives</a:t>
          </a:r>
          <a:endParaRPr lang="en-US" sz="2400" dirty="0"/>
        </a:p>
      </dgm:t>
    </dgm:pt>
    <dgm:pt modelId="{323EB028-9BB5-4FAB-A696-73EEA50B4935}" type="parTrans" cxnId="{744A2E68-47BC-4C98-9645-3E660A67FFDA}">
      <dgm:prSet/>
      <dgm:spPr/>
      <dgm:t>
        <a:bodyPr/>
        <a:lstStyle/>
        <a:p>
          <a:endParaRPr lang="en-US"/>
        </a:p>
      </dgm:t>
    </dgm:pt>
    <dgm:pt modelId="{EF2696E3-B767-4273-B71F-FE18481A7DFD}" type="sibTrans" cxnId="{744A2E68-47BC-4C98-9645-3E660A67FFDA}">
      <dgm:prSet/>
      <dgm:spPr/>
      <dgm:t>
        <a:bodyPr/>
        <a:lstStyle/>
        <a:p>
          <a:endParaRPr lang="en-US"/>
        </a:p>
      </dgm:t>
    </dgm:pt>
    <dgm:pt modelId="{AABF4A87-5AC7-0B47-8568-FB79403FAFC2}" type="pres">
      <dgm:prSet presAssocID="{D8CFCB70-F0B3-45FE-A142-B7CA16F1C80A}" presName="vert0" presStyleCnt="0">
        <dgm:presLayoutVars>
          <dgm:dir/>
          <dgm:animOne val="branch"/>
          <dgm:animLvl val="lvl"/>
        </dgm:presLayoutVars>
      </dgm:prSet>
      <dgm:spPr/>
    </dgm:pt>
    <dgm:pt modelId="{30B506E9-519A-3A4D-A08B-5A1FFEE7089E}" type="pres">
      <dgm:prSet presAssocID="{7445BBE4-597A-45B8-A503-3AC1592F2616}" presName="thickLine" presStyleLbl="alignNode1" presStyleIdx="0" presStyleCnt="3"/>
      <dgm:spPr/>
    </dgm:pt>
    <dgm:pt modelId="{4B9DF602-BE9F-0B49-8B67-A3D31933C654}" type="pres">
      <dgm:prSet presAssocID="{7445BBE4-597A-45B8-A503-3AC1592F2616}" presName="horz1" presStyleCnt="0"/>
      <dgm:spPr/>
    </dgm:pt>
    <dgm:pt modelId="{01B069F6-DF75-694C-9096-1F475720113D}" type="pres">
      <dgm:prSet presAssocID="{7445BBE4-597A-45B8-A503-3AC1592F2616}" presName="tx1" presStyleLbl="revTx" presStyleIdx="0" presStyleCnt="3"/>
      <dgm:spPr/>
    </dgm:pt>
    <dgm:pt modelId="{FB450D0E-D081-294F-841A-3A35AFA9538D}" type="pres">
      <dgm:prSet presAssocID="{7445BBE4-597A-45B8-A503-3AC1592F2616}" presName="vert1" presStyleCnt="0"/>
      <dgm:spPr/>
    </dgm:pt>
    <dgm:pt modelId="{7464E0DF-C994-7D48-AF33-B308A51BD91D}" type="pres">
      <dgm:prSet presAssocID="{6EEE02CB-03D2-4AF1-BF50-C5192B22AE6F}" presName="thickLine" presStyleLbl="alignNode1" presStyleIdx="1" presStyleCnt="3"/>
      <dgm:spPr/>
    </dgm:pt>
    <dgm:pt modelId="{4B1F2DF5-4EA4-4641-8CC1-E89A35DE021E}" type="pres">
      <dgm:prSet presAssocID="{6EEE02CB-03D2-4AF1-BF50-C5192B22AE6F}" presName="horz1" presStyleCnt="0"/>
      <dgm:spPr/>
    </dgm:pt>
    <dgm:pt modelId="{67B00314-AC83-0F49-BB08-F558B29C1ACA}" type="pres">
      <dgm:prSet presAssocID="{6EEE02CB-03D2-4AF1-BF50-C5192B22AE6F}" presName="tx1" presStyleLbl="revTx" presStyleIdx="1" presStyleCnt="3" custScaleY="173244"/>
      <dgm:spPr/>
    </dgm:pt>
    <dgm:pt modelId="{A904367F-7CB4-AA4D-83A3-D95BF10ADFCC}" type="pres">
      <dgm:prSet presAssocID="{6EEE02CB-03D2-4AF1-BF50-C5192B22AE6F}" presName="vert1" presStyleCnt="0"/>
      <dgm:spPr/>
    </dgm:pt>
    <dgm:pt modelId="{7AFA9DD4-4563-C140-870E-B2995B66E33F}" type="pres">
      <dgm:prSet presAssocID="{339736C6-2802-4E72-A5F3-949A5622D28B}" presName="thickLine" presStyleLbl="alignNode1" presStyleIdx="2" presStyleCnt="3"/>
      <dgm:spPr/>
    </dgm:pt>
    <dgm:pt modelId="{42AECE05-6F04-E847-B96E-CDEDE903FC3A}" type="pres">
      <dgm:prSet presAssocID="{339736C6-2802-4E72-A5F3-949A5622D28B}" presName="horz1" presStyleCnt="0"/>
      <dgm:spPr/>
    </dgm:pt>
    <dgm:pt modelId="{E5C56146-B1B5-E648-AA64-E3B6AA812704}" type="pres">
      <dgm:prSet presAssocID="{339736C6-2802-4E72-A5F3-949A5622D28B}" presName="tx1" presStyleLbl="revTx" presStyleIdx="2" presStyleCnt="3"/>
      <dgm:spPr/>
    </dgm:pt>
    <dgm:pt modelId="{7366F18D-4299-B846-9116-08BBBD29631B}" type="pres">
      <dgm:prSet presAssocID="{339736C6-2802-4E72-A5F3-949A5622D28B}" presName="vert1" presStyleCnt="0"/>
      <dgm:spPr/>
    </dgm:pt>
  </dgm:ptLst>
  <dgm:cxnLst>
    <dgm:cxn modelId="{4E745316-F21A-8243-BF4C-26316EFCAC45}" type="presOf" srcId="{339736C6-2802-4E72-A5F3-949A5622D28B}" destId="{E5C56146-B1B5-E648-AA64-E3B6AA812704}" srcOrd="0" destOrd="0" presId="urn:microsoft.com/office/officeart/2008/layout/LinedList"/>
    <dgm:cxn modelId="{DE10B561-0139-364D-96BE-D85D4C63D03E}" type="presOf" srcId="{7445BBE4-597A-45B8-A503-3AC1592F2616}" destId="{01B069F6-DF75-694C-9096-1F475720113D}" srcOrd="0" destOrd="0" presId="urn:microsoft.com/office/officeart/2008/layout/LinedList"/>
    <dgm:cxn modelId="{744A2E68-47BC-4C98-9645-3E660A67FFDA}" srcId="{D8CFCB70-F0B3-45FE-A142-B7CA16F1C80A}" destId="{339736C6-2802-4E72-A5F3-949A5622D28B}" srcOrd="2" destOrd="0" parTransId="{323EB028-9BB5-4FAB-A696-73EEA50B4935}" sibTransId="{EF2696E3-B767-4273-B71F-FE18481A7DFD}"/>
    <dgm:cxn modelId="{71DE5F7D-D934-8B4F-B280-7995150E2D95}" type="presOf" srcId="{6EEE02CB-03D2-4AF1-BF50-C5192B22AE6F}" destId="{67B00314-AC83-0F49-BB08-F558B29C1ACA}" srcOrd="0" destOrd="0" presId="urn:microsoft.com/office/officeart/2008/layout/LinedList"/>
    <dgm:cxn modelId="{8A24F6DE-4F7B-3348-B675-BD271DADCB26}" type="presOf" srcId="{D8CFCB70-F0B3-45FE-A142-B7CA16F1C80A}" destId="{AABF4A87-5AC7-0B47-8568-FB79403FAFC2}" srcOrd="0" destOrd="0" presId="urn:microsoft.com/office/officeart/2008/layout/LinedList"/>
    <dgm:cxn modelId="{30D748E2-8D3E-470C-8911-18F9591E10B0}" srcId="{D8CFCB70-F0B3-45FE-A142-B7CA16F1C80A}" destId="{7445BBE4-597A-45B8-A503-3AC1592F2616}" srcOrd="0" destOrd="0" parTransId="{39552D5C-E86A-4141-B064-617C163448D8}" sibTransId="{28EED5E4-0230-48D2-830D-68AB7060E618}"/>
    <dgm:cxn modelId="{608669FD-C063-47E6-8E5B-8E74E73FC7D9}" srcId="{D8CFCB70-F0B3-45FE-A142-B7CA16F1C80A}" destId="{6EEE02CB-03D2-4AF1-BF50-C5192B22AE6F}" srcOrd="1" destOrd="0" parTransId="{24C9B850-4B9E-4F8D-B6B0-23D8D210FEB0}" sibTransId="{0F79BDA8-FD76-4F19-A4E8-59D22F15AE36}"/>
    <dgm:cxn modelId="{FC0C9E98-E666-6E4C-AB12-4014E7EBAC0E}" type="presParOf" srcId="{AABF4A87-5AC7-0B47-8568-FB79403FAFC2}" destId="{30B506E9-519A-3A4D-A08B-5A1FFEE7089E}" srcOrd="0" destOrd="0" presId="urn:microsoft.com/office/officeart/2008/layout/LinedList"/>
    <dgm:cxn modelId="{BE4B2335-C87E-9947-90FD-31542AA172F7}" type="presParOf" srcId="{AABF4A87-5AC7-0B47-8568-FB79403FAFC2}" destId="{4B9DF602-BE9F-0B49-8B67-A3D31933C654}" srcOrd="1" destOrd="0" presId="urn:microsoft.com/office/officeart/2008/layout/LinedList"/>
    <dgm:cxn modelId="{0AF0059C-1AD0-CD4E-87E0-85F2B0D48E8B}" type="presParOf" srcId="{4B9DF602-BE9F-0B49-8B67-A3D31933C654}" destId="{01B069F6-DF75-694C-9096-1F475720113D}" srcOrd="0" destOrd="0" presId="urn:microsoft.com/office/officeart/2008/layout/LinedList"/>
    <dgm:cxn modelId="{2D6F273C-D7E3-D440-AFB5-E73809A8908F}" type="presParOf" srcId="{4B9DF602-BE9F-0B49-8B67-A3D31933C654}" destId="{FB450D0E-D081-294F-841A-3A35AFA9538D}" srcOrd="1" destOrd="0" presId="urn:microsoft.com/office/officeart/2008/layout/LinedList"/>
    <dgm:cxn modelId="{601DCEA2-C6E3-104F-B250-836C8AFC9199}" type="presParOf" srcId="{AABF4A87-5AC7-0B47-8568-FB79403FAFC2}" destId="{7464E0DF-C994-7D48-AF33-B308A51BD91D}" srcOrd="2" destOrd="0" presId="urn:microsoft.com/office/officeart/2008/layout/LinedList"/>
    <dgm:cxn modelId="{46CA5110-CFDD-FF42-97C2-A4492A24E611}" type="presParOf" srcId="{AABF4A87-5AC7-0B47-8568-FB79403FAFC2}" destId="{4B1F2DF5-4EA4-4641-8CC1-E89A35DE021E}" srcOrd="3" destOrd="0" presId="urn:microsoft.com/office/officeart/2008/layout/LinedList"/>
    <dgm:cxn modelId="{97EEE46F-86BA-934A-8BF6-BA8EAB6C1259}" type="presParOf" srcId="{4B1F2DF5-4EA4-4641-8CC1-E89A35DE021E}" destId="{67B00314-AC83-0F49-BB08-F558B29C1ACA}" srcOrd="0" destOrd="0" presId="urn:microsoft.com/office/officeart/2008/layout/LinedList"/>
    <dgm:cxn modelId="{99383EE6-79C9-0E44-8644-493830301029}" type="presParOf" srcId="{4B1F2DF5-4EA4-4641-8CC1-E89A35DE021E}" destId="{A904367F-7CB4-AA4D-83A3-D95BF10ADFCC}" srcOrd="1" destOrd="0" presId="urn:microsoft.com/office/officeart/2008/layout/LinedList"/>
    <dgm:cxn modelId="{BD72060F-562D-6341-8634-F808FF634E18}" type="presParOf" srcId="{AABF4A87-5AC7-0B47-8568-FB79403FAFC2}" destId="{7AFA9DD4-4563-C140-870E-B2995B66E33F}" srcOrd="4" destOrd="0" presId="urn:microsoft.com/office/officeart/2008/layout/LinedList"/>
    <dgm:cxn modelId="{B5B1F739-34C8-B84F-BC6A-9DDBDE948313}" type="presParOf" srcId="{AABF4A87-5AC7-0B47-8568-FB79403FAFC2}" destId="{42AECE05-6F04-E847-B96E-CDEDE903FC3A}" srcOrd="5" destOrd="0" presId="urn:microsoft.com/office/officeart/2008/layout/LinedList"/>
    <dgm:cxn modelId="{ACB8EFEF-BEDB-7F45-A913-2DC875560294}" type="presParOf" srcId="{42AECE05-6F04-E847-B96E-CDEDE903FC3A}" destId="{E5C56146-B1B5-E648-AA64-E3B6AA812704}" srcOrd="0" destOrd="0" presId="urn:microsoft.com/office/officeart/2008/layout/LinedList"/>
    <dgm:cxn modelId="{BC2AE1FB-5DD4-EA4F-9D48-3938C60D7ED7}" type="presParOf" srcId="{42AECE05-6F04-E847-B96E-CDEDE903FC3A}" destId="{7366F18D-4299-B846-9116-08BBBD29631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89796D4-8F60-425D-A41B-E482F1B7686D}" type="doc">
      <dgm:prSet loTypeId="urn:microsoft.com/office/officeart/2005/8/layout/cycle3" loCatId="cycl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CE0BBAB-7CE6-47ED-A222-A4DBAECA3C13}">
      <dgm:prSet/>
      <dgm:spPr/>
      <dgm:t>
        <a:bodyPr/>
        <a:lstStyle/>
        <a:p>
          <a:r>
            <a:rPr lang="en-US" b="1" i="0" u="sng" dirty="0"/>
            <a:t>Diversification</a:t>
          </a:r>
          <a:r>
            <a:rPr lang="en-US" b="0" i="0" dirty="0"/>
            <a:t> (low standardization, low integration)</a:t>
          </a:r>
          <a:endParaRPr lang="en-US" dirty="0"/>
        </a:p>
      </dgm:t>
    </dgm:pt>
    <dgm:pt modelId="{2BE89784-1247-45D2-A3D9-29B9942145D6}" type="parTrans" cxnId="{4C70F46F-49CE-40C4-A10D-9D5C4FB06228}">
      <dgm:prSet/>
      <dgm:spPr/>
      <dgm:t>
        <a:bodyPr/>
        <a:lstStyle/>
        <a:p>
          <a:endParaRPr lang="en-US"/>
        </a:p>
      </dgm:t>
    </dgm:pt>
    <dgm:pt modelId="{19B59943-EA7C-4231-BA85-A49C757AB423}" type="sibTrans" cxnId="{4C70F46F-49CE-40C4-A10D-9D5C4FB06228}">
      <dgm:prSet/>
      <dgm:spPr/>
      <dgm:t>
        <a:bodyPr/>
        <a:lstStyle/>
        <a:p>
          <a:endParaRPr lang="en-US"/>
        </a:p>
      </dgm:t>
    </dgm:pt>
    <dgm:pt modelId="{C9A2DEAA-C9A0-4E53-A95E-5951D92800F1}">
      <dgm:prSet/>
      <dgm:spPr/>
      <dgm:t>
        <a:bodyPr/>
        <a:lstStyle/>
        <a:p>
          <a:r>
            <a:rPr lang="en-US" b="1" i="0" u="sng" dirty="0"/>
            <a:t>Coordination</a:t>
          </a:r>
          <a:r>
            <a:rPr lang="en-US" b="0" i="0" dirty="0"/>
            <a:t> (low standardization, high integration)</a:t>
          </a:r>
          <a:endParaRPr lang="en-US" dirty="0"/>
        </a:p>
      </dgm:t>
    </dgm:pt>
    <dgm:pt modelId="{4101C96B-2F42-4943-884D-46C20989EF14}" type="parTrans" cxnId="{544AC630-4CF0-4220-A85A-C5773A2059FA}">
      <dgm:prSet/>
      <dgm:spPr/>
      <dgm:t>
        <a:bodyPr/>
        <a:lstStyle/>
        <a:p>
          <a:endParaRPr lang="en-US"/>
        </a:p>
      </dgm:t>
    </dgm:pt>
    <dgm:pt modelId="{9C030FD6-6ECD-48CD-865A-C37FD49DEA7B}" type="sibTrans" cxnId="{544AC630-4CF0-4220-A85A-C5773A2059FA}">
      <dgm:prSet/>
      <dgm:spPr/>
      <dgm:t>
        <a:bodyPr/>
        <a:lstStyle/>
        <a:p>
          <a:endParaRPr lang="en-US"/>
        </a:p>
      </dgm:t>
    </dgm:pt>
    <dgm:pt modelId="{B3D817AA-1657-4399-9E82-2DB0FBF7CCC8}">
      <dgm:prSet/>
      <dgm:spPr/>
      <dgm:t>
        <a:bodyPr/>
        <a:lstStyle/>
        <a:p>
          <a:r>
            <a:rPr lang="en-US" b="1" i="0" u="sng" dirty="0"/>
            <a:t>Replication</a:t>
          </a:r>
          <a:r>
            <a:rPr lang="en-US" b="0" i="0" dirty="0"/>
            <a:t> (high standardization, low integration)</a:t>
          </a:r>
          <a:endParaRPr lang="en-US" dirty="0"/>
        </a:p>
      </dgm:t>
    </dgm:pt>
    <dgm:pt modelId="{BBB0BDD5-3CF0-4F26-987B-F112F07DE483}" type="parTrans" cxnId="{D5374C9A-3CE4-4D03-BE84-FA374A2425A7}">
      <dgm:prSet/>
      <dgm:spPr/>
      <dgm:t>
        <a:bodyPr/>
        <a:lstStyle/>
        <a:p>
          <a:endParaRPr lang="en-US"/>
        </a:p>
      </dgm:t>
    </dgm:pt>
    <dgm:pt modelId="{33A5810F-90AD-4C64-BD56-6BFAA86A0A8A}" type="sibTrans" cxnId="{D5374C9A-3CE4-4D03-BE84-FA374A2425A7}">
      <dgm:prSet/>
      <dgm:spPr/>
      <dgm:t>
        <a:bodyPr/>
        <a:lstStyle/>
        <a:p>
          <a:endParaRPr lang="en-US"/>
        </a:p>
      </dgm:t>
    </dgm:pt>
    <dgm:pt modelId="{4C148FA6-3C12-4944-9C29-465B0B931C31}">
      <dgm:prSet/>
      <dgm:spPr/>
      <dgm:t>
        <a:bodyPr/>
        <a:lstStyle/>
        <a:p>
          <a:r>
            <a:rPr lang="en-US" b="1" i="0" u="sng"/>
            <a:t>Unification</a:t>
          </a:r>
          <a:r>
            <a:rPr lang="en-US" b="0" i="0"/>
            <a:t> (high standardization, high integration)</a:t>
          </a:r>
          <a:endParaRPr lang="en-US"/>
        </a:p>
      </dgm:t>
    </dgm:pt>
    <dgm:pt modelId="{B327A0A0-87E8-464F-A658-77A34B4B754B}" type="parTrans" cxnId="{FFD3115C-189A-496D-AF49-8BAEECD58904}">
      <dgm:prSet/>
      <dgm:spPr/>
      <dgm:t>
        <a:bodyPr/>
        <a:lstStyle/>
        <a:p>
          <a:endParaRPr lang="en-US"/>
        </a:p>
      </dgm:t>
    </dgm:pt>
    <dgm:pt modelId="{9D644471-A44B-44A5-8DD5-4A8FFB88055E}" type="sibTrans" cxnId="{FFD3115C-189A-496D-AF49-8BAEECD58904}">
      <dgm:prSet/>
      <dgm:spPr/>
      <dgm:t>
        <a:bodyPr/>
        <a:lstStyle/>
        <a:p>
          <a:endParaRPr lang="en-US"/>
        </a:p>
      </dgm:t>
    </dgm:pt>
    <dgm:pt modelId="{A1A4EB32-9F9B-5B40-93A6-168672A11698}" type="pres">
      <dgm:prSet presAssocID="{F89796D4-8F60-425D-A41B-E482F1B7686D}" presName="Name0" presStyleCnt="0">
        <dgm:presLayoutVars>
          <dgm:dir/>
          <dgm:resizeHandles val="exact"/>
        </dgm:presLayoutVars>
      </dgm:prSet>
      <dgm:spPr/>
    </dgm:pt>
    <dgm:pt modelId="{BC3F4890-90A7-D34B-85A6-618613351B2C}" type="pres">
      <dgm:prSet presAssocID="{F89796D4-8F60-425D-A41B-E482F1B7686D}" presName="cycle" presStyleCnt="0"/>
      <dgm:spPr/>
    </dgm:pt>
    <dgm:pt modelId="{D4C5FAEB-2D7B-5F46-97CE-517C914A9450}" type="pres">
      <dgm:prSet presAssocID="{0CE0BBAB-7CE6-47ED-A222-A4DBAECA3C13}" presName="nodeFirstNode" presStyleLbl="node1" presStyleIdx="0" presStyleCnt="4">
        <dgm:presLayoutVars>
          <dgm:bulletEnabled val="1"/>
        </dgm:presLayoutVars>
      </dgm:prSet>
      <dgm:spPr/>
    </dgm:pt>
    <dgm:pt modelId="{8C92D07B-3886-664B-8CC5-EC9D07EADABD}" type="pres">
      <dgm:prSet presAssocID="{19B59943-EA7C-4231-BA85-A49C757AB423}" presName="sibTransFirstNode" presStyleLbl="bgShp" presStyleIdx="0" presStyleCnt="1"/>
      <dgm:spPr/>
    </dgm:pt>
    <dgm:pt modelId="{B1388C11-A7B7-4140-9A75-400D40B3EC36}" type="pres">
      <dgm:prSet presAssocID="{C9A2DEAA-C9A0-4E53-A95E-5951D92800F1}" presName="nodeFollowingNodes" presStyleLbl="node1" presStyleIdx="1" presStyleCnt="4">
        <dgm:presLayoutVars>
          <dgm:bulletEnabled val="1"/>
        </dgm:presLayoutVars>
      </dgm:prSet>
      <dgm:spPr/>
    </dgm:pt>
    <dgm:pt modelId="{BD1A3427-5B91-7344-BF35-D56663915858}" type="pres">
      <dgm:prSet presAssocID="{B3D817AA-1657-4399-9E82-2DB0FBF7CCC8}" presName="nodeFollowingNodes" presStyleLbl="node1" presStyleIdx="2" presStyleCnt="4">
        <dgm:presLayoutVars>
          <dgm:bulletEnabled val="1"/>
        </dgm:presLayoutVars>
      </dgm:prSet>
      <dgm:spPr/>
    </dgm:pt>
    <dgm:pt modelId="{171BD7D2-A3ED-3347-BCC1-18B10E1FF8FC}" type="pres">
      <dgm:prSet presAssocID="{4C148FA6-3C12-4944-9C29-465B0B931C3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544AC630-4CF0-4220-A85A-C5773A2059FA}" srcId="{F89796D4-8F60-425D-A41B-E482F1B7686D}" destId="{C9A2DEAA-C9A0-4E53-A95E-5951D92800F1}" srcOrd="1" destOrd="0" parTransId="{4101C96B-2F42-4943-884D-46C20989EF14}" sibTransId="{9C030FD6-6ECD-48CD-865A-C37FD49DEA7B}"/>
    <dgm:cxn modelId="{89DAC632-3024-BF49-B612-0189FB08CDFB}" type="presOf" srcId="{C9A2DEAA-C9A0-4E53-A95E-5951D92800F1}" destId="{B1388C11-A7B7-4140-9A75-400D40B3EC36}" srcOrd="0" destOrd="0" presId="urn:microsoft.com/office/officeart/2005/8/layout/cycle3"/>
    <dgm:cxn modelId="{F2D84E41-2A1B-AA46-BAA0-8296024441E0}" type="presOf" srcId="{B3D817AA-1657-4399-9E82-2DB0FBF7CCC8}" destId="{BD1A3427-5B91-7344-BF35-D56663915858}" srcOrd="0" destOrd="0" presId="urn:microsoft.com/office/officeart/2005/8/layout/cycle3"/>
    <dgm:cxn modelId="{FFD3115C-189A-496D-AF49-8BAEECD58904}" srcId="{F89796D4-8F60-425D-A41B-E482F1B7686D}" destId="{4C148FA6-3C12-4944-9C29-465B0B931C31}" srcOrd="3" destOrd="0" parTransId="{B327A0A0-87E8-464F-A658-77A34B4B754B}" sibTransId="{9D644471-A44B-44A5-8DD5-4A8FFB88055E}"/>
    <dgm:cxn modelId="{4C70F46F-49CE-40C4-A10D-9D5C4FB06228}" srcId="{F89796D4-8F60-425D-A41B-E482F1B7686D}" destId="{0CE0BBAB-7CE6-47ED-A222-A4DBAECA3C13}" srcOrd="0" destOrd="0" parTransId="{2BE89784-1247-45D2-A3D9-29B9942145D6}" sibTransId="{19B59943-EA7C-4231-BA85-A49C757AB423}"/>
    <dgm:cxn modelId="{0E983F88-02C1-624B-8CAC-365C02490603}" type="presOf" srcId="{4C148FA6-3C12-4944-9C29-465B0B931C31}" destId="{171BD7D2-A3ED-3347-BCC1-18B10E1FF8FC}" srcOrd="0" destOrd="0" presId="urn:microsoft.com/office/officeart/2005/8/layout/cycle3"/>
    <dgm:cxn modelId="{C7CE348E-E6F5-3E41-8B63-9F422EE4A531}" type="presOf" srcId="{0CE0BBAB-7CE6-47ED-A222-A4DBAECA3C13}" destId="{D4C5FAEB-2D7B-5F46-97CE-517C914A9450}" srcOrd="0" destOrd="0" presId="urn:microsoft.com/office/officeart/2005/8/layout/cycle3"/>
    <dgm:cxn modelId="{4E564B94-653B-B042-8A91-4E684C2D15F6}" type="presOf" srcId="{19B59943-EA7C-4231-BA85-A49C757AB423}" destId="{8C92D07B-3886-664B-8CC5-EC9D07EADABD}" srcOrd="0" destOrd="0" presId="urn:microsoft.com/office/officeart/2005/8/layout/cycle3"/>
    <dgm:cxn modelId="{D5374C9A-3CE4-4D03-BE84-FA374A2425A7}" srcId="{F89796D4-8F60-425D-A41B-E482F1B7686D}" destId="{B3D817AA-1657-4399-9E82-2DB0FBF7CCC8}" srcOrd="2" destOrd="0" parTransId="{BBB0BDD5-3CF0-4F26-987B-F112F07DE483}" sibTransId="{33A5810F-90AD-4C64-BD56-6BFAA86A0A8A}"/>
    <dgm:cxn modelId="{CDA4B6E8-DD2E-444A-9952-44D83AEF7BEF}" type="presOf" srcId="{F89796D4-8F60-425D-A41B-E482F1B7686D}" destId="{A1A4EB32-9F9B-5B40-93A6-168672A11698}" srcOrd="0" destOrd="0" presId="urn:microsoft.com/office/officeart/2005/8/layout/cycle3"/>
    <dgm:cxn modelId="{61FC0684-1AA5-0B4F-BAE3-972CF1DC278F}" type="presParOf" srcId="{A1A4EB32-9F9B-5B40-93A6-168672A11698}" destId="{BC3F4890-90A7-D34B-85A6-618613351B2C}" srcOrd="0" destOrd="0" presId="urn:microsoft.com/office/officeart/2005/8/layout/cycle3"/>
    <dgm:cxn modelId="{BA7B9488-9EE1-DA40-B5FD-4983A697732C}" type="presParOf" srcId="{BC3F4890-90A7-D34B-85A6-618613351B2C}" destId="{D4C5FAEB-2D7B-5F46-97CE-517C914A9450}" srcOrd="0" destOrd="0" presId="urn:microsoft.com/office/officeart/2005/8/layout/cycle3"/>
    <dgm:cxn modelId="{698DB2BA-392F-6A4B-9A98-71FC958165AC}" type="presParOf" srcId="{BC3F4890-90A7-D34B-85A6-618613351B2C}" destId="{8C92D07B-3886-664B-8CC5-EC9D07EADABD}" srcOrd="1" destOrd="0" presId="urn:microsoft.com/office/officeart/2005/8/layout/cycle3"/>
    <dgm:cxn modelId="{168520EA-9ED7-834C-955D-017BC0C3F40C}" type="presParOf" srcId="{BC3F4890-90A7-D34B-85A6-618613351B2C}" destId="{B1388C11-A7B7-4140-9A75-400D40B3EC36}" srcOrd="2" destOrd="0" presId="urn:microsoft.com/office/officeart/2005/8/layout/cycle3"/>
    <dgm:cxn modelId="{520F6B10-091C-F94F-83DB-3F269C7CA930}" type="presParOf" srcId="{BC3F4890-90A7-D34B-85A6-618613351B2C}" destId="{BD1A3427-5B91-7344-BF35-D56663915858}" srcOrd="3" destOrd="0" presId="urn:microsoft.com/office/officeart/2005/8/layout/cycle3"/>
    <dgm:cxn modelId="{E8C3BED8-6051-5141-B32D-22F08B0101B4}" type="presParOf" srcId="{BC3F4890-90A7-D34B-85A6-618613351B2C}" destId="{171BD7D2-A3ED-3347-BCC1-18B10E1FF8FC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6A5879E-2678-4181-B670-781C28311474}" type="doc">
      <dgm:prSet loTypeId="urn:microsoft.com/office/officeart/2016/7/layout/BasicLinearProcessNumbered" loCatId="process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F19BAF3-DDA4-4829-B17E-EAFE79B8B74A}">
      <dgm:prSet/>
      <dgm:spPr/>
      <dgm:t>
        <a:bodyPr/>
        <a:lstStyle/>
        <a:p>
          <a:r>
            <a:rPr lang="en-US" b="1" u="sng"/>
            <a:t>Scale:</a:t>
          </a:r>
          <a:r>
            <a:rPr lang="en-US"/>
            <a:t> supports efficient, reliable global operations</a:t>
          </a:r>
        </a:p>
      </dgm:t>
    </dgm:pt>
    <dgm:pt modelId="{2059D4C4-8294-4F9F-9F88-317A3077EE07}" type="parTrans" cxnId="{A580D3D5-E691-43F7-AC7C-EF145205725D}">
      <dgm:prSet/>
      <dgm:spPr/>
      <dgm:t>
        <a:bodyPr/>
        <a:lstStyle/>
        <a:p>
          <a:endParaRPr lang="en-US"/>
        </a:p>
      </dgm:t>
    </dgm:pt>
    <dgm:pt modelId="{5B418972-2AF8-49DC-B15D-12F1FBE41A3A}" type="sibTrans" cxnId="{A580D3D5-E691-43F7-AC7C-EF145205725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07609A1E-3938-47E7-8D4D-B5CA2301AF53}">
      <dgm:prSet/>
      <dgm:spPr/>
      <dgm:t>
        <a:bodyPr/>
        <a:lstStyle/>
        <a:p>
          <a:r>
            <a:rPr lang="en-US" b="1" u="sng"/>
            <a:t>End-to-end visibility </a:t>
          </a:r>
          <a:r>
            <a:rPr lang="en-US"/>
            <a:t>of business processses</a:t>
          </a:r>
        </a:p>
      </dgm:t>
    </dgm:pt>
    <dgm:pt modelId="{71DE56B7-F27E-4431-84CC-04C58D921020}" type="parTrans" cxnId="{A8337490-9B0E-4BFB-BCD7-6D6E16442810}">
      <dgm:prSet/>
      <dgm:spPr/>
      <dgm:t>
        <a:bodyPr/>
        <a:lstStyle/>
        <a:p>
          <a:endParaRPr lang="en-US"/>
        </a:p>
      </dgm:t>
    </dgm:pt>
    <dgm:pt modelId="{A968D0AB-BAA3-42CF-AC9C-5DA1A97C6BD0}" type="sibTrans" cxnId="{A8337490-9B0E-4BFB-BCD7-6D6E1644281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5389B7B-6A0B-4FEE-86DA-3B24F0CDFD6E}">
      <dgm:prSet/>
      <dgm:spPr/>
      <dgm:t>
        <a:bodyPr/>
        <a:lstStyle/>
        <a:p>
          <a:r>
            <a:rPr lang="en-US" b="1" u="sng"/>
            <a:t>Availability of data </a:t>
          </a:r>
          <a:r>
            <a:rPr lang="en-US"/>
            <a:t>to provide customer service information and analyse pricing, scheduling, etc.</a:t>
          </a:r>
        </a:p>
      </dgm:t>
    </dgm:pt>
    <dgm:pt modelId="{506FB70F-B5A3-4192-A6BD-D8407886DAC3}" type="parTrans" cxnId="{E32F92FD-CE13-4969-902E-54C506BE55CA}">
      <dgm:prSet/>
      <dgm:spPr/>
      <dgm:t>
        <a:bodyPr/>
        <a:lstStyle/>
        <a:p>
          <a:endParaRPr lang="en-US"/>
        </a:p>
      </dgm:t>
    </dgm:pt>
    <dgm:pt modelId="{C51D2A25-3E9F-4588-99D5-66E1DDBD1215}" type="sibTrans" cxnId="{E32F92FD-CE13-4969-902E-54C506BE55CA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6F37F06C-844A-4AEF-A42E-02EE04435D9A}">
      <dgm:prSet/>
      <dgm:spPr/>
      <dgm:t>
        <a:bodyPr/>
        <a:lstStyle/>
        <a:p>
          <a:r>
            <a:rPr lang="en-US" b="1" u="sng"/>
            <a:t>Rapic expansion of existing processes </a:t>
          </a:r>
          <a:r>
            <a:rPr lang="en-US"/>
            <a:t>to new markets or for related products and services</a:t>
          </a:r>
        </a:p>
      </dgm:t>
    </dgm:pt>
    <dgm:pt modelId="{7C312BC7-D4DC-4AEA-8295-ED96E41EE15E}" type="parTrans" cxnId="{92ACAB91-90B7-43E3-B76E-D94024F6C3AD}">
      <dgm:prSet/>
      <dgm:spPr/>
      <dgm:t>
        <a:bodyPr/>
        <a:lstStyle/>
        <a:p>
          <a:endParaRPr lang="en-US"/>
        </a:p>
      </dgm:t>
    </dgm:pt>
    <dgm:pt modelId="{147776A2-C4D1-4B68-B90F-4BC746DE002D}" type="sibTrans" cxnId="{92ACAB91-90B7-43E3-B76E-D94024F6C3AD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99C846B8-B0CA-4F67-8846-21C201591E8C}">
      <dgm:prSet/>
      <dgm:spPr/>
      <dgm:t>
        <a:bodyPr/>
        <a:lstStyle/>
        <a:p>
          <a:r>
            <a:rPr lang="en-US" b="1" u="sng"/>
            <a:t>supports integration </a:t>
          </a:r>
          <a:r>
            <a:rPr lang="en-US"/>
            <a:t>of acquisitions of competitors</a:t>
          </a:r>
          <a:r>
            <a:rPr lang="et-EE"/>
            <a:t> </a:t>
          </a:r>
          <a:endParaRPr lang="en-US"/>
        </a:p>
      </dgm:t>
    </dgm:pt>
    <dgm:pt modelId="{7CE10C12-A72D-4D6E-9C8C-04BB4C07E4F7}" type="parTrans" cxnId="{1CDA72C8-0D5B-4DCA-A25B-FB2C5869846F}">
      <dgm:prSet/>
      <dgm:spPr/>
      <dgm:t>
        <a:bodyPr/>
        <a:lstStyle/>
        <a:p>
          <a:endParaRPr lang="en-US"/>
        </a:p>
      </dgm:t>
    </dgm:pt>
    <dgm:pt modelId="{B54F7217-615B-46F6-BC46-CB5AF4E519A0}" type="sibTrans" cxnId="{1CDA72C8-0D5B-4DCA-A25B-FB2C5869846F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91729A4A-6FC4-E946-B8FB-D1FB5F768472}" type="pres">
      <dgm:prSet presAssocID="{D6A5879E-2678-4181-B670-781C28311474}" presName="Name0" presStyleCnt="0">
        <dgm:presLayoutVars>
          <dgm:animLvl val="lvl"/>
          <dgm:resizeHandles val="exact"/>
        </dgm:presLayoutVars>
      </dgm:prSet>
      <dgm:spPr/>
    </dgm:pt>
    <dgm:pt modelId="{CA2B52E0-4694-3047-BF83-48408271C708}" type="pres">
      <dgm:prSet presAssocID="{7F19BAF3-DDA4-4829-B17E-EAFE79B8B74A}" presName="compositeNode" presStyleCnt="0">
        <dgm:presLayoutVars>
          <dgm:bulletEnabled val="1"/>
        </dgm:presLayoutVars>
      </dgm:prSet>
      <dgm:spPr/>
    </dgm:pt>
    <dgm:pt modelId="{5DE8E4BD-5D08-AB44-9106-AB7F25DDE9FD}" type="pres">
      <dgm:prSet presAssocID="{7F19BAF3-DDA4-4829-B17E-EAFE79B8B74A}" presName="bgRect" presStyleLbl="bgAccFollowNode1" presStyleIdx="0" presStyleCnt="5"/>
      <dgm:spPr/>
    </dgm:pt>
    <dgm:pt modelId="{2FE9B2EA-217A-D844-9071-A674C676D68B}" type="pres">
      <dgm:prSet presAssocID="{5B418972-2AF8-49DC-B15D-12F1FBE41A3A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1FF9E785-CBAD-334F-8EA6-159752DDEE30}" type="pres">
      <dgm:prSet presAssocID="{7F19BAF3-DDA4-4829-B17E-EAFE79B8B74A}" presName="bottomLine" presStyleLbl="alignNode1" presStyleIdx="1" presStyleCnt="10">
        <dgm:presLayoutVars/>
      </dgm:prSet>
      <dgm:spPr/>
    </dgm:pt>
    <dgm:pt modelId="{7B83B35C-92D8-C34F-B886-C5053B632EE1}" type="pres">
      <dgm:prSet presAssocID="{7F19BAF3-DDA4-4829-B17E-EAFE79B8B74A}" presName="nodeText" presStyleLbl="bgAccFollowNode1" presStyleIdx="0" presStyleCnt="5">
        <dgm:presLayoutVars>
          <dgm:bulletEnabled val="1"/>
        </dgm:presLayoutVars>
      </dgm:prSet>
      <dgm:spPr/>
    </dgm:pt>
    <dgm:pt modelId="{E0156CB1-9438-1744-BE7C-CC63E8B4B4F9}" type="pres">
      <dgm:prSet presAssocID="{5B418972-2AF8-49DC-B15D-12F1FBE41A3A}" presName="sibTrans" presStyleCnt="0"/>
      <dgm:spPr/>
    </dgm:pt>
    <dgm:pt modelId="{C2ACEE81-E6FF-504D-B145-6C3390083108}" type="pres">
      <dgm:prSet presAssocID="{07609A1E-3938-47E7-8D4D-B5CA2301AF53}" presName="compositeNode" presStyleCnt="0">
        <dgm:presLayoutVars>
          <dgm:bulletEnabled val="1"/>
        </dgm:presLayoutVars>
      </dgm:prSet>
      <dgm:spPr/>
    </dgm:pt>
    <dgm:pt modelId="{9B45CC5A-3FC1-B94C-8A1D-40C795E3E29F}" type="pres">
      <dgm:prSet presAssocID="{07609A1E-3938-47E7-8D4D-B5CA2301AF53}" presName="bgRect" presStyleLbl="bgAccFollowNode1" presStyleIdx="1" presStyleCnt="5"/>
      <dgm:spPr/>
    </dgm:pt>
    <dgm:pt modelId="{78DE455D-3D10-F440-BABD-2A293AE06381}" type="pres">
      <dgm:prSet presAssocID="{A968D0AB-BAA3-42CF-AC9C-5DA1A97C6BD0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FCA627EA-64DD-684A-ADAA-0C678E0FF1DB}" type="pres">
      <dgm:prSet presAssocID="{07609A1E-3938-47E7-8D4D-B5CA2301AF53}" presName="bottomLine" presStyleLbl="alignNode1" presStyleIdx="3" presStyleCnt="10">
        <dgm:presLayoutVars/>
      </dgm:prSet>
      <dgm:spPr/>
    </dgm:pt>
    <dgm:pt modelId="{FF129326-E74C-DD46-A558-A50803163B6D}" type="pres">
      <dgm:prSet presAssocID="{07609A1E-3938-47E7-8D4D-B5CA2301AF53}" presName="nodeText" presStyleLbl="bgAccFollowNode1" presStyleIdx="1" presStyleCnt="5">
        <dgm:presLayoutVars>
          <dgm:bulletEnabled val="1"/>
        </dgm:presLayoutVars>
      </dgm:prSet>
      <dgm:spPr/>
    </dgm:pt>
    <dgm:pt modelId="{113717CE-7813-9F4C-90C4-9B90268317EF}" type="pres">
      <dgm:prSet presAssocID="{A968D0AB-BAA3-42CF-AC9C-5DA1A97C6BD0}" presName="sibTrans" presStyleCnt="0"/>
      <dgm:spPr/>
    </dgm:pt>
    <dgm:pt modelId="{213755FF-119D-6641-A418-009D8A20DD31}" type="pres">
      <dgm:prSet presAssocID="{05389B7B-6A0B-4FEE-86DA-3B24F0CDFD6E}" presName="compositeNode" presStyleCnt="0">
        <dgm:presLayoutVars>
          <dgm:bulletEnabled val="1"/>
        </dgm:presLayoutVars>
      </dgm:prSet>
      <dgm:spPr/>
    </dgm:pt>
    <dgm:pt modelId="{2956845A-896A-B545-92A3-2134941F6471}" type="pres">
      <dgm:prSet presAssocID="{05389B7B-6A0B-4FEE-86DA-3B24F0CDFD6E}" presName="bgRect" presStyleLbl="bgAccFollowNode1" presStyleIdx="2" presStyleCnt="5"/>
      <dgm:spPr/>
    </dgm:pt>
    <dgm:pt modelId="{6C89F001-7FBB-2C49-ADF4-AE3A62C01F6B}" type="pres">
      <dgm:prSet presAssocID="{C51D2A25-3E9F-4588-99D5-66E1DDBD1215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64AF61EA-E4D4-BB44-BED1-CF8D9D304C7E}" type="pres">
      <dgm:prSet presAssocID="{05389B7B-6A0B-4FEE-86DA-3B24F0CDFD6E}" presName="bottomLine" presStyleLbl="alignNode1" presStyleIdx="5" presStyleCnt="10">
        <dgm:presLayoutVars/>
      </dgm:prSet>
      <dgm:spPr/>
    </dgm:pt>
    <dgm:pt modelId="{8508B02D-17F0-5349-B0D6-48ABF4B703DB}" type="pres">
      <dgm:prSet presAssocID="{05389B7B-6A0B-4FEE-86DA-3B24F0CDFD6E}" presName="nodeText" presStyleLbl="bgAccFollowNode1" presStyleIdx="2" presStyleCnt="5">
        <dgm:presLayoutVars>
          <dgm:bulletEnabled val="1"/>
        </dgm:presLayoutVars>
      </dgm:prSet>
      <dgm:spPr/>
    </dgm:pt>
    <dgm:pt modelId="{AED99C7C-BCC8-4348-87B6-D412243EC583}" type="pres">
      <dgm:prSet presAssocID="{C51D2A25-3E9F-4588-99D5-66E1DDBD1215}" presName="sibTrans" presStyleCnt="0"/>
      <dgm:spPr/>
    </dgm:pt>
    <dgm:pt modelId="{57BA59DE-E4A2-F34E-AE9B-34F60C8A1692}" type="pres">
      <dgm:prSet presAssocID="{6F37F06C-844A-4AEF-A42E-02EE04435D9A}" presName="compositeNode" presStyleCnt="0">
        <dgm:presLayoutVars>
          <dgm:bulletEnabled val="1"/>
        </dgm:presLayoutVars>
      </dgm:prSet>
      <dgm:spPr/>
    </dgm:pt>
    <dgm:pt modelId="{70226F2F-018A-1C43-9558-6CBD93D7517E}" type="pres">
      <dgm:prSet presAssocID="{6F37F06C-844A-4AEF-A42E-02EE04435D9A}" presName="bgRect" presStyleLbl="bgAccFollowNode1" presStyleIdx="3" presStyleCnt="5"/>
      <dgm:spPr/>
    </dgm:pt>
    <dgm:pt modelId="{5F34F9FD-0CE1-E24A-B65A-2CDDBD5A56F3}" type="pres">
      <dgm:prSet presAssocID="{147776A2-C4D1-4B68-B90F-4BC746DE002D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FCFF9CF5-21D7-274B-A417-DD6B034E81F3}" type="pres">
      <dgm:prSet presAssocID="{6F37F06C-844A-4AEF-A42E-02EE04435D9A}" presName="bottomLine" presStyleLbl="alignNode1" presStyleIdx="7" presStyleCnt="10">
        <dgm:presLayoutVars/>
      </dgm:prSet>
      <dgm:spPr/>
    </dgm:pt>
    <dgm:pt modelId="{5E96D3F8-93CA-C340-A1D6-2E7819C73B46}" type="pres">
      <dgm:prSet presAssocID="{6F37F06C-844A-4AEF-A42E-02EE04435D9A}" presName="nodeText" presStyleLbl="bgAccFollowNode1" presStyleIdx="3" presStyleCnt="5">
        <dgm:presLayoutVars>
          <dgm:bulletEnabled val="1"/>
        </dgm:presLayoutVars>
      </dgm:prSet>
      <dgm:spPr/>
    </dgm:pt>
    <dgm:pt modelId="{FAA36D2A-371B-9E4C-A7C2-AD6A8ABD44BA}" type="pres">
      <dgm:prSet presAssocID="{147776A2-C4D1-4B68-B90F-4BC746DE002D}" presName="sibTrans" presStyleCnt="0"/>
      <dgm:spPr/>
    </dgm:pt>
    <dgm:pt modelId="{754322B0-775C-7C42-BCBB-72979D5E7FF3}" type="pres">
      <dgm:prSet presAssocID="{99C846B8-B0CA-4F67-8846-21C201591E8C}" presName="compositeNode" presStyleCnt="0">
        <dgm:presLayoutVars>
          <dgm:bulletEnabled val="1"/>
        </dgm:presLayoutVars>
      </dgm:prSet>
      <dgm:spPr/>
    </dgm:pt>
    <dgm:pt modelId="{18D24F47-D32B-704B-9083-B2F312A6C8E9}" type="pres">
      <dgm:prSet presAssocID="{99C846B8-B0CA-4F67-8846-21C201591E8C}" presName="bgRect" presStyleLbl="bgAccFollowNode1" presStyleIdx="4" presStyleCnt="5"/>
      <dgm:spPr/>
    </dgm:pt>
    <dgm:pt modelId="{2914EEC2-A0E5-4140-A9D7-E9D59443B93B}" type="pres">
      <dgm:prSet presAssocID="{B54F7217-615B-46F6-BC46-CB5AF4E519A0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BC6AF7BB-6C2B-4F45-B7D7-4CA56831D93D}" type="pres">
      <dgm:prSet presAssocID="{99C846B8-B0CA-4F67-8846-21C201591E8C}" presName="bottomLine" presStyleLbl="alignNode1" presStyleIdx="9" presStyleCnt="10">
        <dgm:presLayoutVars/>
      </dgm:prSet>
      <dgm:spPr/>
    </dgm:pt>
    <dgm:pt modelId="{C4990BAA-0E59-6A49-94B1-7A73DAE8ECD6}" type="pres">
      <dgm:prSet presAssocID="{99C846B8-B0CA-4F67-8846-21C201591E8C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DC915505-8F17-E540-8035-E456B9EB2709}" type="presOf" srcId="{147776A2-C4D1-4B68-B90F-4BC746DE002D}" destId="{5F34F9FD-0CE1-E24A-B65A-2CDDBD5A56F3}" srcOrd="0" destOrd="0" presId="urn:microsoft.com/office/officeart/2016/7/layout/BasicLinearProcessNumbered"/>
    <dgm:cxn modelId="{EE14C013-1F62-3541-9D33-1971B83A613D}" type="presOf" srcId="{6F37F06C-844A-4AEF-A42E-02EE04435D9A}" destId="{5E96D3F8-93CA-C340-A1D6-2E7819C73B46}" srcOrd="1" destOrd="0" presId="urn:microsoft.com/office/officeart/2016/7/layout/BasicLinearProcessNumbered"/>
    <dgm:cxn modelId="{1CD7DA19-5F97-644B-9249-277B8B4C6020}" type="presOf" srcId="{99C846B8-B0CA-4F67-8846-21C201591E8C}" destId="{18D24F47-D32B-704B-9083-B2F312A6C8E9}" srcOrd="0" destOrd="0" presId="urn:microsoft.com/office/officeart/2016/7/layout/BasicLinearProcessNumbered"/>
    <dgm:cxn modelId="{30736857-92BB-FE4F-97D8-A82127A7E304}" type="presOf" srcId="{07609A1E-3938-47E7-8D4D-B5CA2301AF53}" destId="{9B45CC5A-3FC1-B94C-8A1D-40C795E3E29F}" srcOrd="0" destOrd="0" presId="urn:microsoft.com/office/officeart/2016/7/layout/BasicLinearProcessNumbered"/>
    <dgm:cxn modelId="{BB676D59-BEBD-4344-9693-EF8EFCFA167C}" type="presOf" srcId="{5B418972-2AF8-49DC-B15D-12F1FBE41A3A}" destId="{2FE9B2EA-217A-D844-9071-A674C676D68B}" srcOrd="0" destOrd="0" presId="urn:microsoft.com/office/officeart/2016/7/layout/BasicLinearProcessNumbered"/>
    <dgm:cxn modelId="{92DE6664-2B80-A24F-8932-0B7169B48204}" type="presOf" srcId="{6F37F06C-844A-4AEF-A42E-02EE04435D9A}" destId="{70226F2F-018A-1C43-9558-6CBD93D7517E}" srcOrd="0" destOrd="0" presId="urn:microsoft.com/office/officeart/2016/7/layout/BasicLinearProcessNumbered"/>
    <dgm:cxn modelId="{6E4CB564-91B9-8F42-988F-B405B692E233}" type="presOf" srcId="{7F19BAF3-DDA4-4829-B17E-EAFE79B8B74A}" destId="{5DE8E4BD-5D08-AB44-9106-AB7F25DDE9FD}" srcOrd="0" destOrd="0" presId="urn:microsoft.com/office/officeart/2016/7/layout/BasicLinearProcessNumbered"/>
    <dgm:cxn modelId="{C06F947A-998C-ED4A-970D-90A568184B05}" type="presOf" srcId="{D6A5879E-2678-4181-B670-781C28311474}" destId="{91729A4A-6FC4-E946-B8FB-D1FB5F768472}" srcOrd="0" destOrd="0" presId="urn:microsoft.com/office/officeart/2016/7/layout/BasicLinearProcessNumbered"/>
    <dgm:cxn modelId="{43CF677C-216B-A443-BFF6-D7C0067240CA}" type="presOf" srcId="{B54F7217-615B-46F6-BC46-CB5AF4E519A0}" destId="{2914EEC2-A0E5-4140-A9D7-E9D59443B93B}" srcOrd="0" destOrd="0" presId="urn:microsoft.com/office/officeart/2016/7/layout/BasicLinearProcessNumbered"/>
    <dgm:cxn modelId="{A8337490-9B0E-4BFB-BCD7-6D6E16442810}" srcId="{D6A5879E-2678-4181-B670-781C28311474}" destId="{07609A1E-3938-47E7-8D4D-B5CA2301AF53}" srcOrd="1" destOrd="0" parTransId="{71DE56B7-F27E-4431-84CC-04C58D921020}" sibTransId="{A968D0AB-BAA3-42CF-AC9C-5DA1A97C6BD0}"/>
    <dgm:cxn modelId="{92ACAB91-90B7-43E3-B76E-D94024F6C3AD}" srcId="{D6A5879E-2678-4181-B670-781C28311474}" destId="{6F37F06C-844A-4AEF-A42E-02EE04435D9A}" srcOrd="3" destOrd="0" parTransId="{7C312BC7-D4DC-4AEA-8295-ED96E41EE15E}" sibTransId="{147776A2-C4D1-4B68-B90F-4BC746DE002D}"/>
    <dgm:cxn modelId="{4565A094-FD43-1E4E-88C3-F0CD70632577}" type="presOf" srcId="{99C846B8-B0CA-4F67-8846-21C201591E8C}" destId="{C4990BAA-0E59-6A49-94B1-7A73DAE8ECD6}" srcOrd="1" destOrd="0" presId="urn:microsoft.com/office/officeart/2016/7/layout/BasicLinearProcessNumbered"/>
    <dgm:cxn modelId="{0DFDAE9D-9F78-8147-B335-1874DF4E45B3}" type="presOf" srcId="{07609A1E-3938-47E7-8D4D-B5CA2301AF53}" destId="{FF129326-E74C-DD46-A558-A50803163B6D}" srcOrd="1" destOrd="0" presId="urn:microsoft.com/office/officeart/2016/7/layout/BasicLinearProcessNumbered"/>
    <dgm:cxn modelId="{526FB9BA-257B-0446-9291-DEDEF39BE969}" type="presOf" srcId="{C51D2A25-3E9F-4588-99D5-66E1DDBD1215}" destId="{6C89F001-7FBB-2C49-ADF4-AE3A62C01F6B}" srcOrd="0" destOrd="0" presId="urn:microsoft.com/office/officeart/2016/7/layout/BasicLinearProcessNumbered"/>
    <dgm:cxn modelId="{1CDA72C8-0D5B-4DCA-A25B-FB2C5869846F}" srcId="{D6A5879E-2678-4181-B670-781C28311474}" destId="{99C846B8-B0CA-4F67-8846-21C201591E8C}" srcOrd="4" destOrd="0" parTransId="{7CE10C12-A72D-4D6E-9C8C-04BB4C07E4F7}" sibTransId="{B54F7217-615B-46F6-BC46-CB5AF4E519A0}"/>
    <dgm:cxn modelId="{A580D3D5-E691-43F7-AC7C-EF145205725D}" srcId="{D6A5879E-2678-4181-B670-781C28311474}" destId="{7F19BAF3-DDA4-4829-B17E-EAFE79B8B74A}" srcOrd="0" destOrd="0" parTransId="{2059D4C4-8294-4F9F-9F88-317A3077EE07}" sibTransId="{5B418972-2AF8-49DC-B15D-12F1FBE41A3A}"/>
    <dgm:cxn modelId="{BC8B25DF-1D69-BF4A-8DC2-669A42B4A766}" type="presOf" srcId="{A968D0AB-BAA3-42CF-AC9C-5DA1A97C6BD0}" destId="{78DE455D-3D10-F440-BABD-2A293AE06381}" srcOrd="0" destOrd="0" presId="urn:microsoft.com/office/officeart/2016/7/layout/BasicLinearProcessNumbered"/>
    <dgm:cxn modelId="{99F29DE1-1C60-E048-A3BE-279EE4ADFEFA}" type="presOf" srcId="{05389B7B-6A0B-4FEE-86DA-3B24F0CDFD6E}" destId="{8508B02D-17F0-5349-B0D6-48ABF4B703DB}" srcOrd="1" destOrd="0" presId="urn:microsoft.com/office/officeart/2016/7/layout/BasicLinearProcessNumbered"/>
    <dgm:cxn modelId="{87B938F3-FFAB-9A4D-BC16-0E04ADE95D91}" type="presOf" srcId="{7F19BAF3-DDA4-4829-B17E-EAFE79B8B74A}" destId="{7B83B35C-92D8-C34F-B886-C5053B632EE1}" srcOrd="1" destOrd="0" presId="urn:microsoft.com/office/officeart/2016/7/layout/BasicLinearProcessNumbered"/>
    <dgm:cxn modelId="{AA468DF5-1946-D54F-BF7F-E57A09C4D3F2}" type="presOf" srcId="{05389B7B-6A0B-4FEE-86DA-3B24F0CDFD6E}" destId="{2956845A-896A-B545-92A3-2134941F6471}" srcOrd="0" destOrd="0" presId="urn:microsoft.com/office/officeart/2016/7/layout/BasicLinearProcessNumbered"/>
    <dgm:cxn modelId="{E32F92FD-CE13-4969-902E-54C506BE55CA}" srcId="{D6A5879E-2678-4181-B670-781C28311474}" destId="{05389B7B-6A0B-4FEE-86DA-3B24F0CDFD6E}" srcOrd="2" destOrd="0" parTransId="{506FB70F-B5A3-4192-A6BD-D8407886DAC3}" sibTransId="{C51D2A25-3E9F-4588-99D5-66E1DDBD1215}"/>
    <dgm:cxn modelId="{7BA8A047-6DAF-2A45-9011-ECBDDEE744E9}" type="presParOf" srcId="{91729A4A-6FC4-E946-B8FB-D1FB5F768472}" destId="{CA2B52E0-4694-3047-BF83-48408271C708}" srcOrd="0" destOrd="0" presId="urn:microsoft.com/office/officeart/2016/7/layout/BasicLinearProcessNumbered"/>
    <dgm:cxn modelId="{140372E5-90E2-0E47-AACE-10F8F30D1695}" type="presParOf" srcId="{CA2B52E0-4694-3047-BF83-48408271C708}" destId="{5DE8E4BD-5D08-AB44-9106-AB7F25DDE9FD}" srcOrd="0" destOrd="0" presId="urn:microsoft.com/office/officeart/2016/7/layout/BasicLinearProcessNumbered"/>
    <dgm:cxn modelId="{CB7CA7FF-6440-D545-A93E-65FF575B709D}" type="presParOf" srcId="{CA2B52E0-4694-3047-BF83-48408271C708}" destId="{2FE9B2EA-217A-D844-9071-A674C676D68B}" srcOrd="1" destOrd="0" presId="urn:microsoft.com/office/officeart/2016/7/layout/BasicLinearProcessNumbered"/>
    <dgm:cxn modelId="{AC7FDD75-ACAA-8F46-92DC-077573F79DE3}" type="presParOf" srcId="{CA2B52E0-4694-3047-BF83-48408271C708}" destId="{1FF9E785-CBAD-334F-8EA6-159752DDEE30}" srcOrd="2" destOrd="0" presId="urn:microsoft.com/office/officeart/2016/7/layout/BasicLinearProcessNumbered"/>
    <dgm:cxn modelId="{4EC9A1CD-884E-5448-BA0D-AFAE2C2085FD}" type="presParOf" srcId="{CA2B52E0-4694-3047-BF83-48408271C708}" destId="{7B83B35C-92D8-C34F-B886-C5053B632EE1}" srcOrd="3" destOrd="0" presId="urn:microsoft.com/office/officeart/2016/7/layout/BasicLinearProcessNumbered"/>
    <dgm:cxn modelId="{16EDC649-EAFF-B24A-9B5B-FC6FABFCE0F8}" type="presParOf" srcId="{91729A4A-6FC4-E946-B8FB-D1FB5F768472}" destId="{E0156CB1-9438-1744-BE7C-CC63E8B4B4F9}" srcOrd="1" destOrd="0" presId="urn:microsoft.com/office/officeart/2016/7/layout/BasicLinearProcessNumbered"/>
    <dgm:cxn modelId="{6FB17303-C804-5E45-B32E-3DBEE06A89D8}" type="presParOf" srcId="{91729A4A-6FC4-E946-B8FB-D1FB5F768472}" destId="{C2ACEE81-E6FF-504D-B145-6C3390083108}" srcOrd="2" destOrd="0" presId="urn:microsoft.com/office/officeart/2016/7/layout/BasicLinearProcessNumbered"/>
    <dgm:cxn modelId="{9F5B1E65-D643-A74E-A4C2-46C758189238}" type="presParOf" srcId="{C2ACEE81-E6FF-504D-B145-6C3390083108}" destId="{9B45CC5A-3FC1-B94C-8A1D-40C795E3E29F}" srcOrd="0" destOrd="0" presId="urn:microsoft.com/office/officeart/2016/7/layout/BasicLinearProcessNumbered"/>
    <dgm:cxn modelId="{DABA5DFA-D439-8340-AF3E-96A10C6619BA}" type="presParOf" srcId="{C2ACEE81-E6FF-504D-B145-6C3390083108}" destId="{78DE455D-3D10-F440-BABD-2A293AE06381}" srcOrd="1" destOrd="0" presId="urn:microsoft.com/office/officeart/2016/7/layout/BasicLinearProcessNumbered"/>
    <dgm:cxn modelId="{86C6063C-58CB-6E4F-AED2-B4A7B2AB089D}" type="presParOf" srcId="{C2ACEE81-E6FF-504D-B145-6C3390083108}" destId="{FCA627EA-64DD-684A-ADAA-0C678E0FF1DB}" srcOrd="2" destOrd="0" presId="urn:microsoft.com/office/officeart/2016/7/layout/BasicLinearProcessNumbered"/>
    <dgm:cxn modelId="{31C78AF2-9D42-3D4D-8223-7A018A53004D}" type="presParOf" srcId="{C2ACEE81-E6FF-504D-B145-6C3390083108}" destId="{FF129326-E74C-DD46-A558-A50803163B6D}" srcOrd="3" destOrd="0" presId="urn:microsoft.com/office/officeart/2016/7/layout/BasicLinearProcessNumbered"/>
    <dgm:cxn modelId="{D3619F28-A443-2E46-8CBA-3CB513FC534D}" type="presParOf" srcId="{91729A4A-6FC4-E946-B8FB-D1FB5F768472}" destId="{113717CE-7813-9F4C-90C4-9B90268317EF}" srcOrd="3" destOrd="0" presId="urn:microsoft.com/office/officeart/2016/7/layout/BasicLinearProcessNumbered"/>
    <dgm:cxn modelId="{0F6BB643-6A36-BF43-AEC3-D6CF85E660FD}" type="presParOf" srcId="{91729A4A-6FC4-E946-B8FB-D1FB5F768472}" destId="{213755FF-119D-6641-A418-009D8A20DD31}" srcOrd="4" destOrd="0" presId="urn:microsoft.com/office/officeart/2016/7/layout/BasicLinearProcessNumbered"/>
    <dgm:cxn modelId="{9B656564-C274-A941-86EE-5E7BEBC62983}" type="presParOf" srcId="{213755FF-119D-6641-A418-009D8A20DD31}" destId="{2956845A-896A-B545-92A3-2134941F6471}" srcOrd="0" destOrd="0" presId="urn:microsoft.com/office/officeart/2016/7/layout/BasicLinearProcessNumbered"/>
    <dgm:cxn modelId="{E49AF227-E418-A448-A95A-13AD200B020A}" type="presParOf" srcId="{213755FF-119D-6641-A418-009D8A20DD31}" destId="{6C89F001-7FBB-2C49-ADF4-AE3A62C01F6B}" srcOrd="1" destOrd="0" presId="urn:microsoft.com/office/officeart/2016/7/layout/BasicLinearProcessNumbered"/>
    <dgm:cxn modelId="{4B0674E5-AF19-C247-B2F9-05707D83FCCE}" type="presParOf" srcId="{213755FF-119D-6641-A418-009D8A20DD31}" destId="{64AF61EA-E4D4-BB44-BED1-CF8D9D304C7E}" srcOrd="2" destOrd="0" presId="urn:microsoft.com/office/officeart/2016/7/layout/BasicLinearProcessNumbered"/>
    <dgm:cxn modelId="{67046F58-50A3-7140-B0C6-167161D18C45}" type="presParOf" srcId="{213755FF-119D-6641-A418-009D8A20DD31}" destId="{8508B02D-17F0-5349-B0D6-48ABF4B703DB}" srcOrd="3" destOrd="0" presId="urn:microsoft.com/office/officeart/2016/7/layout/BasicLinearProcessNumbered"/>
    <dgm:cxn modelId="{FB9222AF-C42D-0A4D-B5A5-0BB3403F65FD}" type="presParOf" srcId="{91729A4A-6FC4-E946-B8FB-D1FB5F768472}" destId="{AED99C7C-BCC8-4348-87B6-D412243EC583}" srcOrd="5" destOrd="0" presId="urn:microsoft.com/office/officeart/2016/7/layout/BasicLinearProcessNumbered"/>
    <dgm:cxn modelId="{7B63FED6-9CAE-1243-800F-9BDD87E9E6FE}" type="presParOf" srcId="{91729A4A-6FC4-E946-B8FB-D1FB5F768472}" destId="{57BA59DE-E4A2-F34E-AE9B-34F60C8A1692}" srcOrd="6" destOrd="0" presId="urn:microsoft.com/office/officeart/2016/7/layout/BasicLinearProcessNumbered"/>
    <dgm:cxn modelId="{45EA45E9-34AC-7B45-8028-4F22035AC18C}" type="presParOf" srcId="{57BA59DE-E4A2-F34E-AE9B-34F60C8A1692}" destId="{70226F2F-018A-1C43-9558-6CBD93D7517E}" srcOrd="0" destOrd="0" presId="urn:microsoft.com/office/officeart/2016/7/layout/BasicLinearProcessNumbered"/>
    <dgm:cxn modelId="{638A3A10-025E-0D49-9E8D-2CD494BA5368}" type="presParOf" srcId="{57BA59DE-E4A2-F34E-AE9B-34F60C8A1692}" destId="{5F34F9FD-0CE1-E24A-B65A-2CDDBD5A56F3}" srcOrd="1" destOrd="0" presId="urn:microsoft.com/office/officeart/2016/7/layout/BasicLinearProcessNumbered"/>
    <dgm:cxn modelId="{70CAE252-9796-734B-BC17-60873EED8B74}" type="presParOf" srcId="{57BA59DE-E4A2-F34E-AE9B-34F60C8A1692}" destId="{FCFF9CF5-21D7-274B-A417-DD6B034E81F3}" srcOrd="2" destOrd="0" presId="urn:microsoft.com/office/officeart/2016/7/layout/BasicLinearProcessNumbered"/>
    <dgm:cxn modelId="{39D70E36-4E57-FC44-8BBB-1B276A9BE70C}" type="presParOf" srcId="{57BA59DE-E4A2-F34E-AE9B-34F60C8A1692}" destId="{5E96D3F8-93CA-C340-A1D6-2E7819C73B46}" srcOrd="3" destOrd="0" presId="urn:microsoft.com/office/officeart/2016/7/layout/BasicLinearProcessNumbered"/>
    <dgm:cxn modelId="{2C67FF6D-C1E0-6D4E-B440-283C1BCD5FEE}" type="presParOf" srcId="{91729A4A-6FC4-E946-B8FB-D1FB5F768472}" destId="{FAA36D2A-371B-9E4C-A7C2-AD6A8ABD44BA}" srcOrd="7" destOrd="0" presId="urn:microsoft.com/office/officeart/2016/7/layout/BasicLinearProcessNumbered"/>
    <dgm:cxn modelId="{56A04AF2-826C-EC49-8F25-6F364B2AAAF8}" type="presParOf" srcId="{91729A4A-6FC4-E946-B8FB-D1FB5F768472}" destId="{754322B0-775C-7C42-BCBB-72979D5E7FF3}" srcOrd="8" destOrd="0" presId="urn:microsoft.com/office/officeart/2016/7/layout/BasicLinearProcessNumbered"/>
    <dgm:cxn modelId="{4CBD248B-B462-3140-84C2-4A79054FFB92}" type="presParOf" srcId="{754322B0-775C-7C42-BCBB-72979D5E7FF3}" destId="{18D24F47-D32B-704B-9083-B2F312A6C8E9}" srcOrd="0" destOrd="0" presId="urn:microsoft.com/office/officeart/2016/7/layout/BasicLinearProcessNumbered"/>
    <dgm:cxn modelId="{CBCFB9C4-63AC-2D43-AEA0-DFC7F578C9AB}" type="presParOf" srcId="{754322B0-775C-7C42-BCBB-72979D5E7FF3}" destId="{2914EEC2-A0E5-4140-A9D7-E9D59443B93B}" srcOrd="1" destOrd="0" presId="urn:microsoft.com/office/officeart/2016/7/layout/BasicLinearProcessNumbered"/>
    <dgm:cxn modelId="{415E6372-5CB7-3A4A-9FBF-224E889FAD65}" type="presParOf" srcId="{754322B0-775C-7C42-BCBB-72979D5E7FF3}" destId="{BC6AF7BB-6C2B-4F45-B7D7-4CA56831D93D}" srcOrd="2" destOrd="0" presId="urn:microsoft.com/office/officeart/2016/7/layout/BasicLinearProcessNumbered"/>
    <dgm:cxn modelId="{8DAE7FF6-65DA-8640-B386-C7B7D8BC03FA}" type="presParOf" srcId="{754322B0-775C-7C42-BCBB-72979D5E7FF3}" destId="{C4990BAA-0E59-6A49-94B1-7A73DAE8ECD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6C683ED-4CF0-4C3D-AEEC-BAC56876943D}" type="doc">
      <dgm:prSet loTypeId="urn:microsoft.com/office/officeart/2005/8/layout/bProcess4" loCatId="process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9254ABC-AB50-4F15-A765-2FF0E6901A3B}">
      <dgm:prSet/>
      <dgm:spPr/>
      <dgm:t>
        <a:bodyPr/>
        <a:lstStyle/>
        <a:p>
          <a:r>
            <a:rPr lang="en-US" b="1" u="sng"/>
            <a:t>Highly I</a:t>
          </a:r>
          <a:r>
            <a:rPr lang="et-EE" b="1" u="sng"/>
            <a:t>T</a:t>
          </a:r>
          <a:r>
            <a:rPr lang="en-US" b="1" u="sng"/>
            <a:t> dependent</a:t>
          </a:r>
          <a:r>
            <a:rPr lang="en-US"/>
            <a:t>, needs sophisticated back up and recovery</a:t>
          </a:r>
        </a:p>
      </dgm:t>
    </dgm:pt>
    <dgm:pt modelId="{C48A07B7-A47E-48BD-A7C5-34EB65F8F953}" type="parTrans" cxnId="{C30D9897-3496-4F6D-9505-9E6B89BEDCC2}">
      <dgm:prSet/>
      <dgm:spPr/>
      <dgm:t>
        <a:bodyPr/>
        <a:lstStyle/>
        <a:p>
          <a:endParaRPr lang="en-US"/>
        </a:p>
      </dgm:t>
    </dgm:pt>
    <dgm:pt modelId="{97DB2171-21E2-4988-9AE4-78ED35BA4BEF}" type="sibTrans" cxnId="{C30D9897-3496-4F6D-9505-9E6B89BEDCC2}">
      <dgm:prSet/>
      <dgm:spPr/>
      <dgm:t>
        <a:bodyPr/>
        <a:lstStyle/>
        <a:p>
          <a:endParaRPr lang="en-US"/>
        </a:p>
      </dgm:t>
    </dgm:pt>
    <dgm:pt modelId="{DD15F39A-4577-4AA1-8863-F8FEE0BBA4C5}">
      <dgm:prSet/>
      <dgm:spPr/>
      <dgm:t>
        <a:bodyPr/>
        <a:lstStyle/>
        <a:p>
          <a:r>
            <a:rPr lang="en-US" b="1" u="sng"/>
            <a:t>Locks in existing business processes</a:t>
          </a:r>
          <a:r>
            <a:rPr lang="en-US"/>
            <a:t> and data definitions; not flexible for related products and services demanding different types of business processes</a:t>
          </a:r>
        </a:p>
      </dgm:t>
    </dgm:pt>
    <dgm:pt modelId="{6D88B26E-93F0-419F-AEC0-1F45525F5EC8}" type="parTrans" cxnId="{60054B95-6DD6-491E-81AC-15F9A11DBD29}">
      <dgm:prSet/>
      <dgm:spPr/>
      <dgm:t>
        <a:bodyPr/>
        <a:lstStyle/>
        <a:p>
          <a:endParaRPr lang="en-US"/>
        </a:p>
      </dgm:t>
    </dgm:pt>
    <dgm:pt modelId="{0852B98D-6FCD-4DE8-BEDE-9A6B43685DAC}" type="sibTrans" cxnId="{60054B95-6DD6-491E-81AC-15F9A11DBD29}">
      <dgm:prSet/>
      <dgm:spPr/>
      <dgm:t>
        <a:bodyPr/>
        <a:lstStyle/>
        <a:p>
          <a:endParaRPr lang="en-US"/>
        </a:p>
      </dgm:t>
    </dgm:pt>
    <dgm:pt modelId="{72889D10-46E6-4229-9565-D90F003E2B5E}">
      <dgm:prSet/>
      <dgm:spPr/>
      <dgm:t>
        <a:bodyPr/>
        <a:lstStyle/>
        <a:p>
          <a:r>
            <a:rPr lang="en-US"/>
            <a:t>IT can become </a:t>
          </a:r>
          <a:r>
            <a:rPr lang="en-US" b="1" u="sng"/>
            <a:t>monolithic</a:t>
          </a:r>
          <a:r>
            <a:rPr lang="en-US"/>
            <a:t> and </a:t>
          </a:r>
          <a:r>
            <a:rPr lang="en-US" b="1" u="sng"/>
            <a:t>slow</a:t>
          </a:r>
          <a:endParaRPr lang="en-US"/>
        </a:p>
      </dgm:t>
    </dgm:pt>
    <dgm:pt modelId="{EA0B9880-54B6-40A7-9155-0A2CE87E03C6}" type="parTrans" cxnId="{FA29AA44-199C-4110-930E-E4398EEC050B}">
      <dgm:prSet/>
      <dgm:spPr/>
      <dgm:t>
        <a:bodyPr/>
        <a:lstStyle/>
        <a:p>
          <a:endParaRPr lang="en-US"/>
        </a:p>
      </dgm:t>
    </dgm:pt>
    <dgm:pt modelId="{CDC67A7E-D279-46D3-B236-1CD9AD853F25}" type="sibTrans" cxnId="{FA29AA44-199C-4110-930E-E4398EEC050B}">
      <dgm:prSet/>
      <dgm:spPr/>
      <dgm:t>
        <a:bodyPr/>
        <a:lstStyle/>
        <a:p>
          <a:endParaRPr lang="en-US"/>
        </a:p>
      </dgm:t>
    </dgm:pt>
    <dgm:pt modelId="{92515D95-87D0-46E5-AF99-C3DB2393C16F}">
      <dgm:prSet/>
      <dgm:spPr/>
      <dgm:t>
        <a:bodyPr/>
        <a:lstStyle/>
        <a:p>
          <a:r>
            <a:rPr lang="en-US"/>
            <a:t>Demands enormous organisational discipline and this is </a:t>
          </a:r>
          <a:r>
            <a:rPr lang="en-US" b="1" u="sng"/>
            <a:t>difficult to implement</a:t>
          </a:r>
          <a:endParaRPr lang="en-US"/>
        </a:p>
      </dgm:t>
    </dgm:pt>
    <dgm:pt modelId="{1810DA58-9DCA-4292-88CB-40C76DFDA797}" type="parTrans" cxnId="{45A7D247-2F0F-424A-9C8F-8183B6E0ECCF}">
      <dgm:prSet/>
      <dgm:spPr/>
      <dgm:t>
        <a:bodyPr/>
        <a:lstStyle/>
        <a:p>
          <a:endParaRPr lang="en-US"/>
        </a:p>
      </dgm:t>
    </dgm:pt>
    <dgm:pt modelId="{08070699-F957-4A9C-A34A-A47C4550E59A}" type="sibTrans" cxnId="{45A7D247-2F0F-424A-9C8F-8183B6E0ECCF}">
      <dgm:prSet/>
      <dgm:spPr/>
      <dgm:t>
        <a:bodyPr/>
        <a:lstStyle/>
        <a:p>
          <a:endParaRPr lang="en-US"/>
        </a:p>
      </dgm:t>
    </dgm:pt>
    <dgm:pt modelId="{93996FF4-2512-264F-BD22-D235134C5E74}" type="pres">
      <dgm:prSet presAssocID="{06C683ED-4CF0-4C3D-AEEC-BAC56876943D}" presName="Name0" presStyleCnt="0">
        <dgm:presLayoutVars>
          <dgm:dir/>
          <dgm:resizeHandles/>
        </dgm:presLayoutVars>
      </dgm:prSet>
      <dgm:spPr/>
    </dgm:pt>
    <dgm:pt modelId="{50669A0E-507B-1241-9EC4-B78FAEC77576}" type="pres">
      <dgm:prSet presAssocID="{79254ABC-AB50-4F15-A765-2FF0E6901A3B}" presName="compNode" presStyleCnt="0"/>
      <dgm:spPr/>
    </dgm:pt>
    <dgm:pt modelId="{BD4E1010-96BB-F143-AC57-D7AF75BA7100}" type="pres">
      <dgm:prSet presAssocID="{79254ABC-AB50-4F15-A765-2FF0E6901A3B}" presName="dummyConnPt" presStyleCnt="0"/>
      <dgm:spPr/>
    </dgm:pt>
    <dgm:pt modelId="{1E1B6312-3EBE-3C40-B5CD-0A3E5C01DB1E}" type="pres">
      <dgm:prSet presAssocID="{79254ABC-AB50-4F15-A765-2FF0E6901A3B}" presName="node" presStyleLbl="node1" presStyleIdx="0" presStyleCnt="4">
        <dgm:presLayoutVars>
          <dgm:bulletEnabled val="1"/>
        </dgm:presLayoutVars>
      </dgm:prSet>
      <dgm:spPr/>
    </dgm:pt>
    <dgm:pt modelId="{C6737AF0-89CD-A241-8521-68BD3DB8EAEE}" type="pres">
      <dgm:prSet presAssocID="{97DB2171-21E2-4988-9AE4-78ED35BA4BEF}" presName="sibTrans" presStyleLbl="bgSibTrans2D1" presStyleIdx="0" presStyleCnt="3"/>
      <dgm:spPr/>
    </dgm:pt>
    <dgm:pt modelId="{708132EC-9EB8-1B4E-AD86-1652337B23C9}" type="pres">
      <dgm:prSet presAssocID="{DD15F39A-4577-4AA1-8863-F8FEE0BBA4C5}" presName="compNode" presStyleCnt="0"/>
      <dgm:spPr/>
    </dgm:pt>
    <dgm:pt modelId="{50EE41BD-7774-0A46-9466-85C034D7ECA8}" type="pres">
      <dgm:prSet presAssocID="{DD15F39A-4577-4AA1-8863-F8FEE0BBA4C5}" presName="dummyConnPt" presStyleCnt="0"/>
      <dgm:spPr/>
    </dgm:pt>
    <dgm:pt modelId="{4897E2D7-49BE-CE48-AB05-EE73C0EA67A8}" type="pres">
      <dgm:prSet presAssocID="{DD15F39A-4577-4AA1-8863-F8FEE0BBA4C5}" presName="node" presStyleLbl="node1" presStyleIdx="1" presStyleCnt="4">
        <dgm:presLayoutVars>
          <dgm:bulletEnabled val="1"/>
        </dgm:presLayoutVars>
      </dgm:prSet>
      <dgm:spPr/>
    </dgm:pt>
    <dgm:pt modelId="{D5142589-7E8D-E843-B707-E4FC093291A7}" type="pres">
      <dgm:prSet presAssocID="{0852B98D-6FCD-4DE8-BEDE-9A6B43685DAC}" presName="sibTrans" presStyleLbl="bgSibTrans2D1" presStyleIdx="1" presStyleCnt="3"/>
      <dgm:spPr/>
    </dgm:pt>
    <dgm:pt modelId="{CD7928AA-220A-7D40-B667-BE1A9DBA982B}" type="pres">
      <dgm:prSet presAssocID="{72889D10-46E6-4229-9565-D90F003E2B5E}" presName="compNode" presStyleCnt="0"/>
      <dgm:spPr/>
    </dgm:pt>
    <dgm:pt modelId="{E0325EDC-6906-BE45-AAA3-F6F493DE011C}" type="pres">
      <dgm:prSet presAssocID="{72889D10-46E6-4229-9565-D90F003E2B5E}" presName="dummyConnPt" presStyleCnt="0"/>
      <dgm:spPr/>
    </dgm:pt>
    <dgm:pt modelId="{09E3E64F-3066-AC4D-BAB9-65E433E47E8C}" type="pres">
      <dgm:prSet presAssocID="{72889D10-46E6-4229-9565-D90F003E2B5E}" presName="node" presStyleLbl="node1" presStyleIdx="2" presStyleCnt="4">
        <dgm:presLayoutVars>
          <dgm:bulletEnabled val="1"/>
        </dgm:presLayoutVars>
      </dgm:prSet>
      <dgm:spPr/>
    </dgm:pt>
    <dgm:pt modelId="{B61262E3-40C8-334C-97EE-B9744734F282}" type="pres">
      <dgm:prSet presAssocID="{CDC67A7E-D279-46D3-B236-1CD9AD853F25}" presName="sibTrans" presStyleLbl="bgSibTrans2D1" presStyleIdx="2" presStyleCnt="3"/>
      <dgm:spPr/>
    </dgm:pt>
    <dgm:pt modelId="{9961B1DA-347C-4749-8D3F-E0BF89A4FC48}" type="pres">
      <dgm:prSet presAssocID="{92515D95-87D0-46E5-AF99-C3DB2393C16F}" presName="compNode" presStyleCnt="0"/>
      <dgm:spPr/>
    </dgm:pt>
    <dgm:pt modelId="{5C71A8FC-9F95-3B4C-8550-8E758842154E}" type="pres">
      <dgm:prSet presAssocID="{92515D95-87D0-46E5-AF99-C3DB2393C16F}" presName="dummyConnPt" presStyleCnt="0"/>
      <dgm:spPr/>
    </dgm:pt>
    <dgm:pt modelId="{0DAFFB9E-C805-1B4B-B960-C478F7D764E6}" type="pres">
      <dgm:prSet presAssocID="{92515D95-87D0-46E5-AF99-C3DB2393C16F}" presName="node" presStyleLbl="node1" presStyleIdx="3" presStyleCnt="4">
        <dgm:presLayoutVars>
          <dgm:bulletEnabled val="1"/>
        </dgm:presLayoutVars>
      </dgm:prSet>
      <dgm:spPr/>
    </dgm:pt>
  </dgm:ptLst>
  <dgm:cxnLst>
    <dgm:cxn modelId="{6DCBA40C-40AC-5646-A7B7-5B9042C0A8C2}" type="presOf" srcId="{DD15F39A-4577-4AA1-8863-F8FEE0BBA4C5}" destId="{4897E2D7-49BE-CE48-AB05-EE73C0EA67A8}" srcOrd="0" destOrd="0" presId="urn:microsoft.com/office/officeart/2005/8/layout/bProcess4"/>
    <dgm:cxn modelId="{E70F1137-C3E8-A64C-BAAB-C4F98897522E}" type="presOf" srcId="{0852B98D-6FCD-4DE8-BEDE-9A6B43685DAC}" destId="{D5142589-7E8D-E843-B707-E4FC093291A7}" srcOrd="0" destOrd="0" presId="urn:microsoft.com/office/officeart/2005/8/layout/bProcess4"/>
    <dgm:cxn modelId="{FA29AA44-199C-4110-930E-E4398EEC050B}" srcId="{06C683ED-4CF0-4C3D-AEEC-BAC56876943D}" destId="{72889D10-46E6-4229-9565-D90F003E2B5E}" srcOrd="2" destOrd="0" parTransId="{EA0B9880-54B6-40A7-9155-0A2CE87E03C6}" sibTransId="{CDC67A7E-D279-46D3-B236-1CD9AD853F25}"/>
    <dgm:cxn modelId="{45A7D247-2F0F-424A-9C8F-8183B6E0ECCF}" srcId="{06C683ED-4CF0-4C3D-AEEC-BAC56876943D}" destId="{92515D95-87D0-46E5-AF99-C3DB2393C16F}" srcOrd="3" destOrd="0" parTransId="{1810DA58-9DCA-4292-88CB-40C76DFDA797}" sibTransId="{08070699-F957-4A9C-A34A-A47C4550E59A}"/>
    <dgm:cxn modelId="{9D559F50-A708-A44F-8A3A-B513FB2632F2}" type="presOf" srcId="{72889D10-46E6-4229-9565-D90F003E2B5E}" destId="{09E3E64F-3066-AC4D-BAB9-65E433E47E8C}" srcOrd="0" destOrd="0" presId="urn:microsoft.com/office/officeart/2005/8/layout/bProcess4"/>
    <dgm:cxn modelId="{369B807C-7008-3340-B90F-F005BF26061B}" type="presOf" srcId="{79254ABC-AB50-4F15-A765-2FF0E6901A3B}" destId="{1E1B6312-3EBE-3C40-B5CD-0A3E5C01DB1E}" srcOrd="0" destOrd="0" presId="urn:microsoft.com/office/officeart/2005/8/layout/bProcess4"/>
    <dgm:cxn modelId="{8F6FB190-6973-204B-90DB-74E1D44D9378}" type="presOf" srcId="{97DB2171-21E2-4988-9AE4-78ED35BA4BEF}" destId="{C6737AF0-89CD-A241-8521-68BD3DB8EAEE}" srcOrd="0" destOrd="0" presId="urn:microsoft.com/office/officeart/2005/8/layout/bProcess4"/>
    <dgm:cxn modelId="{26E20F92-520F-A541-B021-26DA4D047A11}" type="presOf" srcId="{CDC67A7E-D279-46D3-B236-1CD9AD853F25}" destId="{B61262E3-40C8-334C-97EE-B9744734F282}" srcOrd="0" destOrd="0" presId="urn:microsoft.com/office/officeart/2005/8/layout/bProcess4"/>
    <dgm:cxn modelId="{60054B95-6DD6-491E-81AC-15F9A11DBD29}" srcId="{06C683ED-4CF0-4C3D-AEEC-BAC56876943D}" destId="{DD15F39A-4577-4AA1-8863-F8FEE0BBA4C5}" srcOrd="1" destOrd="0" parTransId="{6D88B26E-93F0-419F-AEC0-1F45525F5EC8}" sibTransId="{0852B98D-6FCD-4DE8-BEDE-9A6B43685DAC}"/>
    <dgm:cxn modelId="{C30D9897-3496-4F6D-9505-9E6B89BEDCC2}" srcId="{06C683ED-4CF0-4C3D-AEEC-BAC56876943D}" destId="{79254ABC-AB50-4F15-A765-2FF0E6901A3B}" srcOrd="0" destOrd="0" parTransId="{C48A07B7-A47E-48BD-A7C5-34EB65F8F953}" sibTransId="{97DB2171-21E2-4988-9AE4-78ED35BA4BEF}"/>
    <dgm:cxn modelId="{B882B9A6-FC10-C04C-AC8B-FA32FA6B929F}" type="presOf" srcId="{92515D95-87D0-46E5-AF99-C3DB2393C16F}" destId="{0DAFFB9E-C805-1B4B-B960-C478F7D764E6}" srcOrd="0" destOrd="0" presId="urn:microsoft.com/office/officeart/2005/8/layout/bProcess4"/>
    <dgm:cxn modelId="{5459E0E0-A445-6E43-9462-2F6851ACC090}" type="presOf" srcId="{06C683ED-4CF0-4C3D-AEEC-BAC56876943D}" destId="{93996FF4-2512-264F-BD22-D235134C5E74}" srcOrd="0" destOrd="0" presId="urn:microsoft.com/office/officeart/2005/8/layout/bProcess4"/>
    <dgm:cxn modelId="{109928A3-9FD4-1F45-8EBD-A57831B01443}" type="presParOf" srcId="{93996FF4-2512-264F-BD22-D235134C5E74}" destId="{50669A0E-507B-1241-9EC4-B78FAEC77576}" srcOrd="0" destOrd="0" presId="urn:microsoft.com/office/officeart/2005/8/layout/bProcess4"/>
    <dgm:cxn modelId="{CD1BA56B-A534-BE46-AE15-B4DDE3D5A2B6}" type="presParOf" srcId="{50669A0E-507B-1241-9EC4-B78FAEC77576}" destId="{BD4E1010-96BB-F143-AC57-D7AF75BA7100}" srcOrd="0" destOrd="0" presId="urn:microsoft.com/office/officeart/2005/8/layout/bProcess4"/>
    <dgm:cxn modelId="{B12E62A6-2F47-084B-9AAE-115CE9EF23CE}" type="presParOf" srcId="{50669A0E-507B-1241-9EC4-B78FAEC77576}" destId="{1E1B6312-3EBE-3C40-B5CD-0A3E5C01DB1E}" srcOrd="1" destOrd="0" presId="urn:microsoft.com/office/officeart/2005/8/layout/bProcess4"/>
    <dgm:cxn modelId="{D3DB825D-712C-E84F-BA22-E0F274B9DC7F}" type="presParOf" srcId="{93996FF4-2512-264F-BD22-D235134C5E74}" destId="{C6737AF0-89CD-A241-8521-68BD3DB8EAEE}" srcOrd="1" destOrd="0" presId="urn:microsoft.com/office/officeart/2005/8/layout/bProcess4"/>
    <dgm:cxn modelId="{FD3A09D2-2948-854B-B384-DD61FA9F1CFA}" type="presParOf" srcId="{93996FF4-2512-264F-BD22-D235134C5E74}" destId="{708132EC-9EB8-1B4E-AD86-1652337B23C9}" srcOrd="2" destOrd="0" presId="urn:microsoft.com/office/officeart/2005/8/layout/bProcess4"/>
    <dgm:cxn modelId="{459DDC35-8BF3-2848-A766-7E7214C7FBE5}" type="presParOf" srcId="{708132EC-9EB8-1B4E-AD86-1652337B23C9}" destId="{50EE41BD-7774-0A46-9466-85C034D7ECA8}" srcOrd="0" destOrd="0" presId="urn:microsoft.com/office/officeart/2005/8/layout/bProcess4"/>
    <dgm:cxn modelId="{C9B51DC9-6174-434F-A527-3744AC6CFF33}" type="presParOf" srcId="{708132EC-9EB8-1B4E-AD86-1652337B23C9}" destId="{4897E2D7-49BE-CE48-AB05-EE73C0EA67A8}" srcOrd="1" destOrd="0" presId="urn:microsoft.com/office/officeart/2005/8/layout/bProcess4"/>
    <dgm:cxn modelId="{0F699C61-4705-3548-B8A2-4846EEEC4D70}" type="presParOf" srcId="{93996FF4-2512-264F-BD22-D235134C5E74}" destId="{D5142589-7E8D-E843-B707-E4FC093291A7}" srcOrd="3" destOrd="0" presId="urn:microsoft.com/office/officeart/2005/8/layout/bProcess4"/>
    <dgm:cxn modelId="{6C20F62D-51FE-D142-B06D-DB5E170C0EB0}" type="presParOf" srcId="{93996FF4-2512-264F-BD22-D235134C5E74}" destId="{CD7928AA-220A-7D40-B667-BE1A9DBA982B}" srcOrd="4" destOrd="0" presId="urn:microsoft.com/office/officeart/2005/8/layout/bProcess4"/>
    <dgm:cxn modelId="{4696F2B5-E202-464B-B10C-265D47EEB4C2}" type="presParOf" srcId="{CD7928AA-220A-7D40-B667-BE1A9DBA982B}" destId="{E0325EDC-6906-BE45-AAA3-F6F493DE011C}" srcOrd="0" destOrd="0" presId="urn:microsoft.com/office/officeart/2005/8/layout/bProcess4"/>
    <dgm:cxn modelId="{70DE61EF-694C-3447-9F1C-5FB6ADE0AB61}" type="presParOf" srcId="{CD7928AA-220A-7D40-B667-BE1A9DBA982B}" destId="{09E3E64F-3066-AC4D-BAB9-65E433E47E8C}" srcOrd="1" destOrd="0" presId="urn:microsoft.com/office/officeart/2005/8/layout/bProcess4"/>
    <dgm:cxn modelId="{FAEBF5AA-75FE-D749-BCD2-31C4B3AE9B35}" type="presParOf" srcId="{93996FF4-2512-264F-BD22-D235134C5E74}" destId="{B61262E3-40C8-334C-97EE-B9744734F282}" srcOrd="5" destOrd="0" presId="urn:microsoft.com/office/officeart/2005/8/layout/bProcess4"/>
    <dgm:cxn modelId="{77E930FC-2B63-E749-B16C-77DD83F56647}" type="presParOf" srcId="{93996FF4-2512-264F-BD22-D235134C5E74}" destId="{9961B1DA-347C-4749-8D3F-E0BF89A4FC48}" srcOrd="6" destOrd="0" presId="urn:microsoft.com/office/officeart/2005/8/layout/bProcess4"/>
    <dgm:cxn modelId="{13A6B59C-717D-C849-B28B-464410BC55BB}" type="presParOf" srcId="{9961B1DA-347C-4749-8D3F-E0BF89A4FC48}" destId="{5C71A8FC-9F95-3B4C-8550-8E758842154E}" srcOrd="0" destOrd="0" presId="urn:microsoft.com/office/officeart/2005/8/layout/bProcess4"/>
    <dgm:cxn modelId="{179D395C-8051-394E-A370-66D25081BEE3}" type="presParOf" srcId="{9961B1DA-347C-4749-8D3F-E0BF89A4FC48}" destId="{0DAFFB9E-C805-1B4B-B960-C478F7D764E6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AAE1057-42B1-4687-A05C-860ADDFAB138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BD50646-5942-42E5-93E1-AD3A04C84E31}">
      <dgm:prSet/>
      <dgm:spPr/>
      <dgm:t>
        <a:bodyPr/>
        <a:lstStyle/>
        <a:p>
          <a:r>
            <a:rPr lang="en-US" b="0" u="sng"/>
            <a:t>Toyota Motors Marketing Europe 2002</a:t>
          </a:r>
          <a:endParaRPr lang="en-US"/>
        </a:p>
      </dgm:t>
    </dgm:pt>
    <dgm:pt modelId="{26716190-2633-4E30-90DB-F6E74F479CD6}" type="parTrans" cxnId="{34E23897-04E1-4EEA-AD62-57D3BE60D965}">
      <dgm:prSet/>
      <dgm:spPr/>
      <dgm:t>
        <a:bodyPr/>
        <a:lstStyle/>
        <a:p>
          <a:endParaRPr lang="en-US"/>
        </a:p>
      </dgm:t>
    </dgm:pt>
    <dgm:pt modelId="{867C2691-1C6A-4611-B7AB-CD77951925C9}" type="sibTrans" cxnId="{34E23897-04E1-4EEA-AD62-57D3BE60D965}">
      <dgm:prSet/>
      <dgm:spPr/>
      <dgm:t>
        <a:bodyPr/>
        <a:lstStyle/>
        <a:p>
          <a:endParaRPr lang="en-US"/>
        </a:p>
      </dgm:t>
    </dgm:pt>
    <dgm:pt modelId="{C3BE6DB0-E02E-415A-8C64-0150215957F5}">
      <dgm:prSet/>
      <dgm:spPr/>
      <dgm:t>
        <a:bodyPr/>
        <a:lstStyle/>
        <a:p>
          <a:r>
            <a:rPr lang="en-US" b="0" dirty="0"/>
            <a:t>Sales growing dramatically:</a:t>
          </a:r>
          <a:endParaRPr lang="en-US" dirty="0"/>
        </a:p>
      </dgm:t>
    </dgm:pt>
    <dgm:pt modelId="{A1C62630-7D35-4587-935F-CD757C92BCEF}" type="parTrans" cxnId="{8B78F56C-5488-4C36-8139-FC20B3986660}">
      <dgm:prSet/>
      <dgm:spPr/>
      <dgm:t>
        <a:bodyPr/>
        <a:lstStyle/>
        <a:p>
          <a:endParaRPr lang="en-US"/>
        </a:p>
      </dgm:t>
    </dgm:pt>
    <dgm:pt modelId="{A19FF664-DF89-40C9-BD43-9D4C42CC06F8}" type="sibTrans" cxnId="{8B78F56C-5488-4C36-8139-FC20B3986660}">
      <dgm:prSet/>
      <dgm:spPr/>
      <dgm:t>
        <a:bodyPr/>
        <a:lstStyle/>
        <a:p>
          <a:endParaRPr lang="en-US"/>
        </a:p>
      </dgm:t>
    </dgm:pt>
    <dgm:pt modelId="{AB62E616-F3E2-450B-9B04-22C302E6985A}">
      <dgm:prSet/>
      <dgm:spPr/>
      <dgm:t>
        <a:bodyPr/>
        <a:lstStyle/>
        <a:p>
          <a:r>
            <a:rPr lang="en-US" b="0"/>
            <a:t>-384,000 units in 1995</a:t>
          </a:r>
          <a:endParaRPr lang="en-US"/>
        </a:p>
      </dgm:t>
    </dgm:pt>
    <dgm:pt modelId="{CADD12B2-592D-4E5C-8128-84499A0D3344}" type="parTrans" cxnId="{F4570283-0C6B-4B17-AC1C-BBB66AEA48EE}">
      <dgm:prSet/>
      <dgm:spPr/>
      <dgm:t>
        <a:bodyPr/>
        <a:lstStyle/>
        <a:p>
          <a:endParaRPr lang="en-US"/>
        </a:p>
      </dgm:t>
    </dgm:pt>
    <dgm:pt modelId="{775FEDE4-F081-49F0-A940-AF4CF9E788AB}" type="sibTrans" cxnId="{F4570283-0C6B-4B17-AC1C-BBB66AEA48EE}">
      <dgm:prSet/>
      <dgm:spPr/>
      <dgm:t>
        <a:bodyPr/>
        <a:lstStyle/>
        <a:p>
          <a:endParaRPr lang="en-US"/>
        </a:p>
      </dgm:t>
    </dgm:pt>
    <dgm:pt modelId="{75A784A3-B71F-41B6-A173-2FDB7CA2EC6B}">
      <dgm:prSet/>
      <dgm:spPr/>
      <dgm:t>
        <a:bodyPr/>
        <a:lstStyle/>
        <a:p>
          <a:r>
            <a:rPr lang="en-US" b="0"/>
            <a:t>-727,000 units in 2002</a:t>
          </a:r>
          <a:endParaRPr lang="en-US"/>
        </a:p>
      </dgm:t>
    </dgm:pt>
    <dgm:pt modelId="{362E2A9E-6151-4EE3-992B-F5521658C7CC}" type="parTrans" cxnId="{DEE616CB-D4C6-4118-9132-B423A40A7B9C}">
      <dgm:prSet/>
      <dgm:spPr/>
      <dgm:t>
        <a:bodyPr/>
        <a:lstStyle/>
        <a:p>
          <a:endParaRPr lang="en-US"/>
        </a:p>
      </dgm:t>
    </dgm:pt>
    <dgm:pt modelId="{65CF4CEF-581A-47F3-92C3-706FBD09E8C3}" type="sibTrans" cxnId="{DEE616CB-D4C6-4118-9132-B423A40A7B9C}">
      <dgm:prSet/>
      <dgm:spPr/>
      <dgm:t>
        <a:bodyPr/>
        <a:lstStyle/>
        <a:p>
          <a:endParaRPr lang="en-US"/>
        </a:p>
      </dgm:t>
    </dgm:pt>
    <dgm:pt modelId="{C952C34F-9753-4992-A24B-24E244497F45}">
      <dgm:prSet/>
      <dgm:spPr/>
      <dgm:t>
        <a:bodyPr/>
        <a:lstStyle/>
        <a:p>
          <a:r>
            <a:rPr lang="en-US" b="0"/>
            <a:t>Toyota Europe structured as 28 independently managed country operations</a:t>
          </a:r>
          <a:endParaRPr lang="en-US"/>
        </a:p>
      </dgm:t>
    </dgm:pt>
    <dgm:pt modelId="{82638FC3-D6D2-4C81-A7F2-46D4BD9F0BA8}" type="parTrans" cxnId="{1548DD41-3E61-4AF0-9EE0-0C869DD848E6}">
      <dgm:prSet/>
      <dgm:spPr/>
      <dgm:t>
        <a:bodyPr/>
        <a:lstStyle/>
        <a:p>
          <a:endParaRPr lang="en-US"/>
        </a:p>
      </dgm:t>
    </dgm:pt>
    <dgm:pt modelId="{A64915C1-A707-4E64-BEBB-7B7A08D58132}" type="sibTrans" cxnId="{1548DD41-3E61-4AF0-9EE0-0C869DD848E6}">
      <dgm:prSet/>
      <dgm:spPr/>
      <dgm:t>
        <a:bodyPr/>
        <a:lstStyle/>
        <a:p>
          <a:endParaRPr lang="en-US"/>
        </a:p>
      </dgm:t>
    </dgm:pt>
    <dgm:pt modelId="{F6F49934-ECD5-4898-AE41-6F40AA1CD929}">
      <dgm:prSet/>
      <dgm:spPr/>
      <dgm:t>
        <a:bodyPr/>
        <a:lstStyle/>
        <a:p>
          <a:r>
            <a:rPr lang="en-US" b="0"/>
            <a:t>-cars and parts ordered from 9 European manufacturing plants</a:t>
          </a:r>
          <a:endParaRPr lang="en-US"/>
        </a:p>
      </dgm:t>
    </dgm:pt>
    <dgm:pt modelId="{3D8D0BE1-C44F-4E60-95F8-5D0686E578C6}" type="parTrans" cxnId="{833FB742-25B1-4EFA-9D50-7F0150D40BF4}">
      <dgm:prSet/>
      <dgm:spPr/>
      <dgm:t>
        <a:bodyPr/>
        <a:lstStyle/>
        <a:p>
          <a:endParaRPr lang="en-US"/>
        </a:p>
      </dgm:t>
    </dgm:pt>
    <dgm:pt modelId="{60E2199A-69EA-4E5E-9EA6-43158773BB6B}" type="sibTrans" cxnId="{833FB742-25B1-4EFA-9D50-7F0150D40BF4}">
      <dgm:prSet/>
      <dgm:spPr/>
      <dgm:t>
        <a:bodyPr/>
        <a:lstStyle/>
        <a:p>
          <a:endParaRPr lang="en-US"/>
        </a:p>
      </dgm:t>
    </dgm:pt>
    <dgm:pt modelId="{7E85584B-6933-498C-B01C-C82BB6C1C910}">
      <dgm:prSet/>
      <dgm:spPr/>
      <dgm:t>
        <a:bodyPr/>
        <a:lstStyle/>
        <a:p>
          <a:r>
            <a:rPr lang="en-US" b="0"/>
            <a:t>-All products and spare parts inventories managed within countries</a:t>
          </a:r>
          <a:endParaRPr lang="en-US"/>
        </a:p>
      </dgm:t>
    </dgm:pt>
    <dgm:pt modelId="{419DB876-77E9-459F-8E44-59779C770F60}" type="parTrans" cxnId="{EC32B256-D4A9-4D56-804B-E41989D6F799}">
      <dgm:prSet/>
      <dgm:spPr/>
      <dgm:t>
        <a:bodyPr/>
        <a:lstStyle/>
        <a:p>
          <a:endParaRPr lang="en-US"/>
        </a:p>
      </dgm:t>
    </dgm:pt>
    <dgm:pt modelId="{5BF20972-7E96-4CE4-ABCC-C949A7957456}" type="sibTrans" cxnId="{EC32B256-D4A9-4D56-804B-E41989D6F799}">
      <dgm:prSet/>
      <dgm:spPr/>
      <dgm:t>
        <a:bodyPr/>
        <a:lstStyle/>
        <a:p>
          <a:endParaRPr lang="en-US"/>
        </a:p>
      </dgm:t>
    </dgm:pt>
    <dgm:pt modelId="{21222D01-36DC-45DF-9AB5-DFC264CF6EBF}">
      <dgm:prSet/>
      <dgm:spPr/>
      <dgm:t>
        <a:bodyPr/>
        <a:lstStyle/>
        <a:p>
          <a:r>
            <a:rPr lang="en-US" b="0"/>
            <a:t>-Little transparency of supply and demand</a:t>
          </a:r>
          <a:endParaRPr lang="en-US"/>
        </a:p>
      </dgm:t>
    </dgm:pt>
    <dgm:pt modelId="{342DE6E0-408C-4C47-B6DA-4CB39C1246FC}" type="parTrans" cxnId="{D4888186-2971-4F6B-AED5-D640C5E702D0}">
      <dgm:prSet/>
      <dgm:spPr/>
      <dgm:t>
        <a:bodyPr/>
        <a:lstStyle/>
        <a:p>
          <a:endParaRPr lang="en-US"/>
        </a:p>
      </dgm:t>
    </dgm:pt>
    <dgm:pt modelId="{EF597AB2-EABD-4EA5-A350-2011D272F312}" type="sibTrans" cxnId="{D4888186-2971-4F6B-AED5-D640C5E702D0}">
      <dgm:prSet/>
      <dgm:spPr/>
      <dgm:t>
        <a:bodyPr/>
        <a:lstStyle/>
        <a:p>
          <a:endParaRPr lang="en-US"/>
        </a:p>
      </dgm:t>
    </dgm:pt>
    <dgm:pt modelId="{991BBE44-8524-4D8D-B16C-8F431F444F30}">
      <dgm:prSet/>
      <dgm:spPr/>
      <dgm:t>
        <a:bodyPr/>
        <a:lstStyle/>
        <a:p>
          <a:r>
            <a:rPr lang="en-US" b="0"/>
            <a:t>-different systems and processes in each country</a:t>
          </a:r>
          <a:endParaRPr lang="en-US"/>
        </a:p>
      </dgm:t>
    </dgm:pt>
    <dgm:pt modelId="{86C7B55D-BBF2-46B0-91B1-70E79AF138E0}" type="parTrans" cxnId="{6A3FAB18-518D-4542-B488-6745151D3071}">
      <dgm:prSet/>
      <dgm:spPr/>
      <dgm:t>
        <a:bodyPr/>
        <a:lstStyle/>
        <a:p>
          <a:endParaRPr lang="en-US"/>
        </a:p>
      </dgm:t>
    </dgm:pt>
    <dgm:pt modelId="{55F2D65D-A269-4034-A19C-83DA5655679F}" type="sibTrans" cxnId="{6A3FAB18-518D-4542-B488-6745151D3071}">
      <dgm:prSet/>
      <dgm:spPr/>
      <dgm:t>
        <a:bodyPr/>
        <a:lstStyle/>
        <a:p>
          <a:endParaRPr lang="en-US"/>
        </a:p>
      </dgm:t>
    </dgm:pt>
    <dgm:pt modelId="{AF183A8E-6452-439C-8959-E9F52EC46834}">
      <dgm:prSet/>
      <dgm:spPr/>
      <dgm:t>
        <a:bodyPr/>
        <a:lstStyle/>
        <a:p>
          <a:r>
            <a:rPr lang="en-US" b="0"/>
            <a:t>Operating loss FY 2002 Yen 9.9B</a:t>
          </a:r>
          <a:endParaRPr lang="en-US"/>
        </a:p>
      </dgm:t>
    </dgm:pt>
    <dgm:pt modelId="{B4DBCF17-031F-43E9-991B-4D0E45E2D485}" type="parTrans" cxnId="{84E0EF15-9196-43DE-8777-C97D3380AB11}">
      <dgm:prSet/>
      <dgm:spPr/>
      <dgm:t>
        <a:bodyPr/>
        <a:lstStyle/>
        <a:p>
          <a:endParaRPr lang="en-US"/>
        </a:p>
      </dgm:t>
    </dgm:pt>
    <dgm:pt modelId="{748A8037-5270-473F-88B7-F843039E50A0}" type="sibTrans" cxnId="{84E0EF15-9196-43DE-8777-C97D3380AB11}">
      <dgm:prSet/>
      <dgm:spPr/>
      <dgm:t>
        <a:bodyPr/>
        <a:lstStyle/>
        <a:p>
          <a:endParaRPr lang="en-US"/>
        </a:p>
      </dgm:t>
    </dgm:pt>
    <dgm:pt modelId="{FA531EE9-3C29-EA4C-A09A-535323DF744D}" type="pres">
      <dgm:prSet presAssocID="{8AAE1057-42B1-4687-A05C-860ADDFAB138}" presName="Name0" presStyleCnt="0">
        <dgm:presLayoutVars>
          <dgm:dir/>
          <dgm:resizeHandles val="exact"/>
        </dgm:presLayoutVars>
      </dgm:prSet>
      <dgm:spPr/>
    </dgm:pt>
    <dgm:pt modelId="{DA783635-EE70-1245-AD91-6E6905A4D25F}" type="pres">
      <dgm:prSet presAssocID="{9BD50646-5942-42E5-93E1-AD3A04C84E31}" presName="node" presStyleLbl="node1" presStyleIdx="0" presStyleCnt="7">
        <dgm:presLayoutVars>
          <dgm:bulletEnabled val="1"/>
        </dgm:presLayoutVars>
      </dgm:prSet>
      <dgm:spPr/>
    </dgm:pt>
    <dgm:pt modelId="{F8241B08-B2D8-7E45-9CF1-13F6C3E413A2}" type="pres">
      <dgm:prSet presAssocID="{867C2691-1C6A-4611-B7AB-CD77951925C9}" presName="sibTrans" presStyleLbl="sibTrans1D1" presStyleIdx="0" presStyleCnt="6"/>
      <dgm:spPr/>
    </dgm:pt>
    <dgm:pt modelId="{453F38D6-A34D-C549-B5DD-4C145A7FF3A7}" type="pres">
      <dgm:prSet presAssocID="{867C2691-1C6A-4611-B7AB-CD77951925C9}" presName="connectorText" presStyleLbl="sibTrans1D1" presStyleIdx="0" presStyleCnt="6"/>
      <dgm:spPr/>
    </dgm:pt>
    <dgm:pt modelId="{7E842F8D-BCBB-B64F-A7F4-71510C762918}" type="pres">
      <dgm:prSet presAssocID="{AB62E616-F3E2-450B-9B04-22C302E6985A}" presName="node" presStyleLbl="node1" presStyleIdx="1" presStyleCnt="7">
        <dgm:presLayoutVars>
          <dgm:bulletEnabled val="1"/>
        </dgm:presLayoutVars>
      </dgm:prSet>
      <dgm:spPr/>
    </dgm:pt>
    <dgm:pt modelId="{F423CC1D-04D0-184C-B8DF-64100EA3CA43}" type="pres">
      <dgm:prSet presAssocID="{775FEDE4-F081-49F0-A940-AF4CF9E788AB}" presName="sibTrans" presStyleLbl="sibTrans1D1" presStyleIdx="1" presStyleCnt="6"/>
      <dgm:spPr/>
    </dgm:pt>
    <dgm:pt modelId="{C7776D5A-C5C4-7742-97A2-F4E30EABD7A6}" type="pres">
      <dgm:prSet presAssocID="{775FEDE4-F081-49F0-A940-AF4CF9E788AB}" presName="connectorText" presStyleLbl="sibTrans1D1" presStyleIdx="1" presStyleCnt="6"/>
      <dgm:spPr/>
    </dgm:pt>
    <dgm:pt modelId="{E7D520DF-E329-3B43-B922-8C98E784A96E}" type="pres">
      <dgm:prSet presAssocID="{75A784A3-B71F-41B6-A173-2FDB7CA2EC6B}" presName="node" presStyleLbl="node1" presStyleIdx="2" presStyleCnt="7">
        <dgm:presLayoutVars>
          <dgm:bulletEnabled val="1"/>
        </dgm:presLayoutVars>
      </dgm:prSet>
      <dgm:spPr/>
    </dgm:pt>
    <dgm:pt modelId="{39C5EFF5-64FB-E241-91D8-3232D68D7C79}" type="pres">
      <dgm:prSet presAssocID="{65CF4CEF-581A-47F3-92C3-706FBD09E8C3}" presName="sibTrans" presStyleLbl="sibTrans1D1" presStyleIdx="2" presStyleCnt="6"/>
      <dgm:spPr/>
    </dgm:pt>
    <dgm:pt modelId="{EFD049A0-7327-7844-8F5A-E05B10E55321}" type="pres">
      <dgm:prSet presAssocID="{65CF4CEF-581A-47F3-92C3-706FBD09E8C3}" presName="connectorText" presStyleLbl="sibTrans1D1" presStyleIdx="2" presStyleCnt="6"/>
      <dgm:spPr/>
    </dgm:pt>
    <dgm:pt modelId="{07BD5A12-4A68-264F-A777-7FE6DD1791A8}" type="pres">
      <dgm:prSet presAssocID="{F6F49934-ECD5-4898-AE41-6F40AA1CD929}" presName="node" presStyleLbl="node1" presStyleIdx="3" presStyleCnt="7">
        <dgm:presLayoutVars>
          <dgm:bulletEnabled val="1"/>
        </dgm:presLayoutVars>
      </dgm:prSet>
      <dgm:spPr/>
    </dgm:pt>
    <dgm:pt modelId="{9CFA1A6B-E4E9-2646-8F21-805EF3072510}" type="pres">
      <dgm:prSet presAssocID="{60E2199A-69EA-4E5E-9EA6-43158773BB6B}" presName="sibTrans" presStyleLbl="sibTrans1D1" presStyleIdx="3" presStyleCnt="6"/>
      <dgm:spPr/>
    </dgm:pt>
    <dgm:pt modelId="{A91D3D07-8AC6-324D-B93B-2296006A3366}" type="pres">
      <dgm:prSet presAssocID="{60E2199A-69EA-4E5E-9EA6-43158773BB6B}" presName="connectorText" presStyleLbl="sibTrans1D1" presStyleIdx="3" presStyleCnt="6"/>
      <dgm:spPr/>
    </dgm:pt>
    <dgm:pt modelId="{016085C2-5F74-A249-98AE-353A262CB878}" type="pres">
      <dgm:prSet presAssocID="{7E85584B-6933-498C-B01C-C82BB6C1C910}" presName="node" presStyleLbl="node1" presStyleIdx="4" presStyleCnt="7">
        <dgm:presLayoutVars>
          <dgm:bulletEnabled val="1"/>
        </dgm:presLayoutVars>
      </dgm:prSet>
      <dgm:spPr/>
    </dgm:pt>
    <dgm:pt modelId="{6820B1B6-7A50-D341-891C-79A0B9161EA2}" type="pres">
      <dgm:prSet presAssocID="{5BF20972-7E96-4CE4-ABCC-C949A7957456}" presName="sibTrans" presStyleLbl="sibTrans1D1" presStyleIdx="4" presStyleCnt="6"/>
      <dgm:spPr/>
    </dgm:pt>
    <dgm:pt modelId="{ECCF0CE8-4686-AE43-B1E3-9A6FAACD0D09}" type="pres">
      <dgm:prSet presAssocID="{5BF20972-7E96-4CE4-ABCC-C949A7957456}" presName="connectorText" presStyleLbl="sibTrans1D1" presStyleIdx="4" presStyleCnt="6"/>
      <dgm:spPr/>
    </dgm:pt>
    <dgm:pt modelId="{C22660F9-51C4-D149-81BC-ECCAA37D683C}" type="pres">
      <dgm:prSet presAssocID="{21222D01-36DC-45DF-9AB5-DFC264CF6EBF}" presName="node" presStyleLbl="node1" presStyleIdx="5" presStyleCnt="7">
        <dgm:presLayoutVars>
          <dgm:bulletEnabled val="1"/>
        </dgm:presLayoutVars>
      </dgm:prSet>
      <dgm:spPr/>
    </dgm:pt>
    <dgm:pt modelId="{20C07776-56C0-C64D-83EC-9CE90BA39E9D}" type="pres">
      <dgm:prSet presAssocID="{EF597AB2-EABD-4EA5-A350-2011D272F312}" presName="sibTrans" presStyleLbl="sibTrans1D1" presStyleIdx="5" presStyleCnt="6"/>
      <dgm:spPr/>
    </dgm:pt>
    <dgm:pt modelId="{8B4DF708-01DF-1249-85CA-EDDF127BF817}" type="pres">
      <dgm:prSet presAssocID="{EF597AB2-EABD-4EA5-A350-2011D272F312}" presName="connectorText" presStyleLbl="sibTrans1D1" presStyleIdx="5" presStyleCnt="6"/>
      <dgm:spPr/>
    </dgm:pt>
    <dgm:pt modelId="{1842A540-F73D-1F47-8326-6BAF1E97FBBA}" type="pres">
      <dgm:prSet presAssocID="{991BBE44-8524-4D8D-B16C-8F431F444F30}" presName="node" presStyleLbl="node1" presStyleIdx="6" presStyleCnt="7">
        <dgm:presLayoutVars>
          <dgm:bulletEnabled val="1"/>
        </dgm:presLayoutVars>
      </dgm:prSet>
      <dgm:spPr/>
    </dgm:pt>
  </dgm:ptLst>
  <dgm:cxnLst>
    <dgm:cxn modelId="{ACF80F03-01B9-D84D-BBF3-DC27F05CFAD2}" type="presOf" srcId="{60E2199A-69EA-4E5E-9EA6-43158773BB6B}" destId="{9CFA1A6B-E4E9-2646-8F21-805EF3072510}" srcOrd="0" destOrd="0" presId="urn:microsoft.com/office/officeart/2016/7/layout/RepeatingBendingProcessNew"/>
    <dgm:cxn modelId="{F1419B0D-AA1C-3340-97BA-67B309BF5A37}" type="presOf" srcId="{AF183A8E-6452-439C-8959-E9F52EC46834}" destId="{1842A540-F73D-1F47-8326-6BAF1E97FBBA}" srcOrd="0" destOrd="1" presId="urn:microsoft.com/office/officeart/2016/7/layout/RepeatingBendingProcessNew"/>
    <dgm:cxn modelId="{B487CA0E-1AB5-FE4B-A915-102CDCAF7973}" type="presOf" srcId="{7E85584B-6933-498C-B01C-C82BB6C1C910}" destId="{016085C2-5F74-A249-98AE-353A262CB878}" srcOrd="0" destOrd="0" presId="urn:microsoft.com/office/officeart/2016/7/layout/RepeatingBendingProcessNew"/>
    <dgm:cxn modelId="{84677311-21B2-FD41-91ED-9231680DE7DB}" type="presOf" srcId="{21222D01-36DC-45DF-9AB5-DFC264CF6EBF}" destId="{C22660F9-51C4-D149-81BC-ECCAA37D683C}" srcOrd="0" destOrd="0" presId="urn:microsoft.com/office/officeart/2016/7/layout/RepeatingBendingProcessNew"/>
    <dgm:cxn modelId="{84E0EF15-9196-43DE-8777-C97D3380AB11}" srcId="{991BBE44-8524-4D8D-B16C-8F431F444F30}" destId="{AF183A8E-6452-439C-8959-E9F52EC46834}" srcOrd="0" destOrd="0" parTransId="{B4DBCF17-031F-43E9-991B-4D0E45E2D485}" sibTransId="{748A8037-5270-473F-88B7-F843039E50A0}"/>
    <dgm:cxn modelId="{6A3FAB18-518D-4542-B488-6745151D3071}" srcId="{8AAE1057-42B1-4687-A05C-860ADDFAB138}" destId="{991BBE44-8524-4D8D-B16C-8F431F444F30}" srcOrd="6" destOrd="0" parTransId="{86C7B55D-BBF2-46B0-91B1-70E79AF138E0}" sibTransId="{55F2D65D-A269-4034-A19C-83DA5655679F}"/>
    <dgm:cxn modelId="{DCDDF627-388B-E944-B3F8-BA37172737F4}" type="presOf" srcId="{C952C34F-9753-4992-A24B-24E244497F45}" destId="{E7D520DF-E329-3B43-B922-8C98E784A96E}" srcOrd="0" destOrd="1" presId="urn:microsoft.com/office/officeart/2016/7/layout/RepeatingBendingProcessNew"/>
    <dgm:cxn modelId="{5440432B-3D04-D140-B850-30E5A4493D0C}" type="presOf" srcId="{991BBE44-8524-4D8D-B16C-8F431F444F30}" destId="{1842A540-F73D-1F47-8326-6BAF1E97FBBA}" srcOrd="0" destOrd="0" presId="urn:microsoft.com/office/officeart/2016/7/layout/RepeatingBendingProcessNew"/>
    <dgm:cxn modelId="{1548DD41-3E61-4AF0-9EE0-0C869DD848E6}" srcId="{75A784A3-B71F-41B6-A173-2FDB7CA2EC6B}" destId="{C952C34F-9753-4992-A24B-24E244497F45}" srcOrd="0" destOrd="0" parTransId="{82638FC3-D6D2-4C81-A7F2-46D4BD9F0BA8}" sibTransId="{A64915C1-A707-4E64-BEBB-7B7A08D58132}"/>
    <dgm:cxn modelId="{833FB742-25B1-4EFA-9D50-7F0150D40BF4}" srcId="{8AAE1057-42B1-4687-A05C-860ADDFAB138}" destId="{F6F49934-ECD5-4898-AE41-6F40AA1CD929}" srcOrd="3" destOrd="0" parTransId="{3D8D0BE1-C44F-4E60-95F8-5D0686E578C6}" sibTransId="{60E2199A-69EA-4E5E-9EA6-43158773BB6B}"/>
    <dgm:cxn modelId="{6007AD46-42C8-0346-ADCA-17B7AA30FDE9}" type="presOf" srcId="{775FEDE4-F081-49F0-A940-AF4CF9E788AB}" destId="{F423CC1D-04D0-184C-B8DF-64100EA3CA43}" srcOrd="0" destOrd="0" presId="urn:microsoft.com/office/officeart/2016/7/layout/RepeatingBendingProcessNew"/>
    <dgm:cxn modelId="{EC32B256-D4A9-4D56-804B-E41989D6F799}" srcId="{8AAE1057-42B1-4687-A05C-860ADDFAB138}" destId="{7E85584B-6933-498C-B01C-C82BB6C1C910}" srcOrd="4" destOrd="0" parTransId="{419DB876-77E9-459F-8E44-59779C770F60}" sibTransId="{5BF20972-7E96-4CE4-ABCC-C949A7957456}"/>
    <dgm:cxn modelId="{548D2E59-7071-2E4D-B7C9-36381B99EC18}" type="presOf" srcId="{60E2199A-69EA-4E5E-9EA6-43158773BB6B}" destId="{A91D3D07-8AC6-324D-B93B-2296006A3366}" srcOrd="1" destOrd="0" presId="urn:microsoft.com/office/officeart/2016/7/layout/RepeatingBendingProcessNew"/>
    <dgm:cxn modelId="{5914965D-242C-E94A-903D-33035B99114B}" type="presOf" srcId="{8AAE1057-42B1-4687-A05C-860ADDFAB138}" destId="{FA531EE9-3C29-EA4C-A09A-535323DF744D}" srcOrd="0" destOrd="0" presId="urn:microsoft.com/office/officeart/2016/7/layout/RepeatingBendingProcessNew"/>
    <dgm:cxn modelId="{0FB22E66-1FDE-C848-B45E-2476C50C53B9}" type="presOf" srcId="{C3BE6DB0-E02E-415A-8C64-0150215957F5}" destId="{DA783635-EE70-1245-AD91-6E6905A4D25F}" srcOrd="0" destOrd="1" presId="urn:microsoft.com/office/officeart/2016/7/layout/RepeatingBendingProcessNew"/>
    <dgm:cxn modelId="{8B78F56C-5488-4C36-8139-FC20B3986660}" srcId="{9BD50646-5942-42E5-93E1-AD3A04C84E31}" destId="{C3BE6DB0-E02E-415A-8C64-0150215957F5}" srcOrd="0" destOrd="0" parTransId="{A1C62630-7D35-4587-935F-CD757C92BCEF}" sibTransId="{A19FF664-DF89-40C9-BD43-9D4C42CC06F8}"/>
    <dgm:cxn modelId="{40FEBE76-88D6-8947-942A-73461E1D6BDB}" type="presOf" srcId="{65CF4CEF-581A-47F3-92C3-706FBD09E8C3}" destId="{39C5EFF5-64FB-E241-91D8-3232D68D7C79}" srcOrd="0" destOrd="0" presId="urn:microsoft.com/office/officeart/2016/7/layout/RepeatingBendingProcessNew"/>
    <dgm:cxn modelId="{F4570283-0C6B-4B17-AC1C-BBB66AEA48EE}" srcId="{8AAE1057-42B1-4687-A05C-860ADDFAB138}" destId="{AB62E616-F3E2-450B-9B04-22C302E6985A}" srcOrd="1" destOrd="0" parTransId="{CADD12B2-592D-4E5C-8128-84499A0D3344}" sibTransId="{775FEDE4-F081-49F0-A940-AF4CF9E788AB}"/>
    <dgm:cxn modelId="{D4888186-2971-4F6B-AED5-D640C5E702D0}" srcId="{8AAE1057-42B1-4687-A05C-860ADDFAB138}" destId="{21222D01-36DC-45DF-9AB5-DFC264CF6EBF}" srcOrd="5" destOrd="0" parTransId="{342DE6E0-408C-4C47-B6DA-4CB39C1246FC}" sibTransId="{EF597AB2-EABD-4EA5-A350-2011D272F312}"/>
    <dgm:cxn modelId="{838DDB94-5E6B-8545-A809-F1144D076989}" type="presOf" srcId="{AB62E616-F3E2-450B-9B04-22C302E6985A}" destId="{7E842F8D-BCBB-B64F-A7F4-71510C762918}" srcOrd="0" destOrd="0" presId="urn:microsoft.com/office/officeart/2016/7/layout/RepeatingBendingProcessNew"/>
    <dgm:cxn modelId="{F864D396-23CA-2B48-85A6-5299EA0813B2}" type="presOf" srcId="{5BF20972-7E96-4CE4-ABCC-C949A7957456}" destId="{6820B1B6-7A50-D341-891C-79A0B9161EA2}" srcOrd="0" destOrd="0" presId="urn:microsoft.com/office/officeart/2016/7/layout/RepeatingBendingProcessNew"/>
    <dgm:cxn modelId="{34E23897-04E1-4EEA-AD62-57D3BE60D965}" srcId="{8AAE1057-42B1-4687-A05C-860ADDFAB138}" destId="{9BD50646-5942-42E5-93E1-AD3A04C84E31}" srcOrd="0" destOrd="0" parTransId="{26716190-2633-4E30-90DB-F6E74F479CD6}" sibTransId="{867C2691-1C6A-4611-B7AB-CD77951925C9}"/>
    <dgm:cxn modelId="{D18907AD-E87B-3C44-8429-20E1120ED67B}" type="presOf" srcId="{867C2691-1C6A-4611-B7AB-CD77951925C9}" destId="{F8241B08-B2D8-7E45-9CF1-13F6C3E413A2}" srcOrd="0" destOrd="0" presId="urn:microsoft.com/office/officeart/2016/7/layout/RepeatingBendingProcessNew"/>
    <dgm:cxn modelId="{9D47EEB4-8EF7-7B47-9159-D7FB4D00672F}" type="presOf" srcId="{EF597AB2-EABD-4EA5-A350-2011D272F312}" destId="{20C07776-56C0-C64D-83EC-9CE90BA39E9D}" srcOrd="0" destOrd="0" presId="urn:microsoft.com/office/officeart/2016/7/layout/RepeatingBendingProcessNew"/>
    <dgm:cxn modelId="{9060A0B5-6AA5-2F4B-B67E-D8CF3864FBB8}" type="presOf" srcId="{5BF20972-7E96-4CE4-ABCC-C949A7957456}" destId="{ECCF0CE8-4686-AE43-B1E3-9A6FAACD0D09}" srcOrd="1" destOrd="0" presId="urn:microsoft.com/office/officeart/2016/7/layout/RepeatingBendingProcessNew"/>
    <dgm:cxn modelId="{4F051AB6-EDDE-4B41-A6EE-A071230B5C28}" type="presOf" srcId="{867C2691-1C6A-4611-B7AB-CD77951925C9}" destId="{453F38D6-A34D-C549-B5DD-4C145A7FF3A7}" srcOrd="1" destOrd="0" presId="urn:microsoft.com/office/officeart/2016/7/layout/RepeatingBendingProcessNew"/>
    <dgm:cxn modelId="{96F22DBF-37B0-2B4E-B558-6E254E85B2C8}" type="presOf" srcId="{F6F49934-ECD5-4898-AE41-6F40AA1CD929}" destId="{07BD5A12-4A68-264F-A777-7FE6DD1791A8}" srcOrd="0" destOrd="0" presId="urn:microsoft.com/office/officeart/2016/7/layout/RepeatingBendingProcessNew"/>
    <dgm:cxn modelId="{ADB541C4-707C-394D-84E1-E3699AD0B41A}" type="presOf" srcId="{775FEDE4-F081-49F0-A940-AF4CF9E788AB}" destId="{C7776D5A-C5C4-7742-97A2-F4E30EABD7A6}" srcOrd="1" destOrd="0" presId="urn:microsoft.com/office/officeart/2016/7/layout/RepeatingBendingProcessNew"/>
    <dgm:cxn modelId="{DEE616CB-D4C6-4118-9132-B423A40A7B9C}" srcId="{8AAE1057-42B1-4687-A05C-860ADDFAB138}" destId="{75A784A3-B71F-41B6-A173-2FDB7CA2EC6B}" srcOrd="2" destOrd="0" parTransId="{362E2A9E-6151-4EE3-992B-F5521658C7CC}" sibTransId="{65CF4CEF-581A-47F3-92C3-706FBD09E8C3}"/>
    <dgm:cxn modelId="{C1A320DD-7BCE-1943-BEC9-A9841EFDBED1}" type="presOf" srcId="{75A784A3-B71F-41B6-A173-2FDB7CA2EC6B}" destId="{E7D520DF-E329-3B43-B922-8C98E784A96E}" srcOrd="0" destOrd="0" presId="urn:microsoft.com/office/officeart/2016/7/layout/RepeatingBendingProcessNew"/>
    <dgm:cxn modelId="{39189BE0-B42D-2248-8D78-C9F01DAE874D}" type="presOf" srcId="{65CF4CEF-581A-47F3-92C3-706FBD09E8C3}" destId="{EFD049A0-7327-7844-8F5A-E05B10E55321}" srcOrd="1" destOrd="0" presId="urn:microsoft.com/office/officeart/2016/7/layout/RepeatingBendingProcessNew"/>
    <dgm:cxn modelId="{6E79BDF9-326A-A94F-A902-663A4CAA58B0}" type="presOf" srcId="{EF597AB2-EABD-4EA5-A350-2011D272F312}" destId="{8B4DF708-01DF-1249-85CA-EDDF127BF817}" srcOrd="1" destOrd="0" presId="urn:microsoft.com/office/officeart/2016/7/layout/RepeatingBendingProcessNew"/>
    <dgm:cxn modelId="{F55EEBF9-4F3A-1C4A-B830-8A802868BBEA}" type="presOf" srcId="{9BD50646-5942-42E5-93E1-AD3A04C84E31}" destId="{DA783635-EE70-1245-AD91-6E6905A4D25F}" srcOrd="0" destOrd="0" presId="urn:microsoft.com/office/officeart/2016/7/layout/RepeatingBendingProcessNew"/>
    <dgm:cxn modelId="{66D5633A-C715-884C-962E-EF3F3C8D702E}" type="presParOf" srcId="{FA531EE9-3C29-EA4C-A09A-535323DF744D}" destId="{DA783635-EE70-1245-AD91-6E6905A4D25F}" srcOrd="0" destOrd="0" presId="urn:microsoft.com/office/officeart/2016/7/layout/RepeatingBendingProcessNew"/>
    <dgm:cxn modelId="{97021797-7BF4-A147-8287-A86D769FF662}" type="presParOf" srcId="{FA531EE9-3C29-EA4C-A09A-535323DF744D}" destId="{F8241B08-B2D8-7E45-9CF1-13F6C3E413A2}" srcOrd="1" destOrd="0" presId="urn:microsoft.com/office/officeart/2016/7/layout/RepeatingBendingProcessNew"/>
    <dgm:cxn modelId="{DD805682-F428-9B49-92EC-E267073919D8}" type="presParOf" srcId="{F8241B08-B2D8-7E45-9CF1-13F6C3E413A2}" destId="{453F38D6-A34D-C549-B5DD-4C145A7FF3A7}" srcOrd="0" destOrd="0" presId="urn:microsoft.com/office/officeart/2016/7/layout/RepeatingBendingProcessNew"/>
    <dgm:cxn modelId="{417EFD8A-50E8-D545-ACDD-1D4CFE6B6AA3}" type="presParOf" srcId="{FA531EE9-3C29-EA4C-A09A-535323DF744D}" destId="{7E842F8D-BCBB-B64F-A7F4-71510C762918}" srcOrd="2" destOrd="0" presId="urn:microsoft.com/office/officeart/2016/7/layout/RepeatingBendingProcessNew"/>
    <dgm:cxn modelId="{57735285-5914-404B-BB8A-AA8A8F23F0B0}" type="presParOf" srcId="{FA531EE9-3C29-EA4C-A09A-535323DF744D}" destId="{F423CC1D-04D0-184C-B8DF-64100EA3CA43}" srcOrd="3" destOrd="0" presId="urn:microsoft.com/office/officeart/2016/7/layout/RepeatingBendingProcessNew"/>
    <dgm:cxn modelId="{AFEE7018-4B07-3147-8DA5-0F8408EB1DB5}" type="presParOf" srcId="{F423CC1D-04D0-184C-B8DF-64100EA3CA43}" destId="{C7776D5A-C5C4-7742-97A2-F4E30EABD7A6}" srcOrd="0" destOrd="0" presId="urn:microsoft.com/office/officeart/2016/7/layout/RepeatingBendingProcessNew"/>
    <dgm:cxn modelId="{A1A8FB3E-304C-3E48-BD35-660CFC1BC6BC}" type="presParOf" srcId="{FA531EE9-3C29-EA4C-A09A-535323DF744D}" destId="{E7D520DF-E329-3B43-B922-8C98E784A96E}" srcOrd="4" destOrd="0" presId="urn:microsoft.com/office/officeart/2016/7/layout/RepeatingBendingProcessNew"/>
    <dgm:cxn modelId="{325E2077-9B35-0A45-8FAB-255D8497BF60}" type="presParOf" srcId="{FA531EE9-3C29-EA4C-A09A-535323DF744D}" destId="{39C5EFF5-64FB-E241-91D8-3232D68D7C79}" srcOrd="5" destOrd="0" presId="urn:microsoft.com/office/officeart/2016/7/layout/RepeatingBendingProcessNew"/>
    <dgm:cxn modelId="{F0C51AC3-41B1-D144-AB2C-4479C421C8B6}" type="presParOf" srcId="{39C5EFF5-64FB-E241-91D8-3232D68D7C79}" destId="{EFD049A0-7327-7844-8F5A-E05B10E55321}" srcOrd="0" destOrd="0" presId="urn:microsoft.com/office/officeart/2016/7/layout/RepeatingBendingProcessNew"/>
    <dgm:cxn modelId="{C262B9F6-D298-F841-B892-837AF17B6005}" type="presParOf" srcId="{FA531EE9-3C29-EA4C-A09A-535323DF744D}" destId="{07BD5A12-4A68-264F-A777-7FE6DD1791A8}" srcOrd="6" destOrd="0" presId="urn:microsoft.com/office/officeart/2016/7/layout/RepeatingBendingProcessNew"/>
    <dgm:cxn modelId="{E3359753-ED59-4647-A8C1-34208C6FBEFA}" type="presParOf" srcId="{FA531EE9-3C29-EA4C-A09A-535323DF744D}" destId="{9CFA1A6B-E4E9-2646-8F21-805EF3072510}" srcOrd="7" destOrd="0" presId="urn:microsoft.com/office/officeart/2016/7/layout/RepeatingBendingProcessNew"/>
    <dgm:cxn modelId="{6F1C1FE5-05B4-8849-8D73-3A18A3F5852E}" type="presParOf" srcId="{9CFA1A6B-E4E9-2646-8F21-805EF3072510}" destId="{A91D3D07-8AC6-324D-B93B-2296006A3366}" srcOrd="0" destOrd="0" presId="urn:microsoft.com/office/officeart/2016/7/layout/RepeatingBendingProcessNew"/>
    <dgm:cxn modelId="{078D1D1A-C517-EE4A-97EE-318CDFC14B67}" type="presParOf" srcId="{FA531EE9-3C29-EA4C-A09A-535323DF744D}" destId="{016085C2-5F74-A249-98AE-353A262CB878}" srcOrd="8" destOrd="0" presId="urn:microsoft.com/office/officeart/2016/7/layout/RepeatingBendingProcessNew"/>
    <dgm:cxn modelId="{34FCA89A-D13E-D34D-AE46-6878F3945D67}" type="presParOf" srcId="{FA531EE9-3C29-EA4C-A09A-535323DF744D}" destId="{6820B1B6-7A50-D341-891C-79A0B9161EA2}" srcOrd="9" destOrd="0" presId="urn:microsoft.com/office/officeart/2016/7/layout/RepeatingBendingProcessNew"/>
    <dgm:cxn modelId="{FD7994CD-1953-3A40-8F99-C0D347A7FF6F}" type="presParOf" srcId="{6820B1B6-7A50-D341-891C-79A0B9161EA2}" destId="{ECCF0CE8-4686-AE43-B1E3-9A6FAACD0D09}" srcOrd="0" destOrd="0" presId="urn:microsoft.com/office/officeart/2016/7/layout/RepeatingBendingProcessNew"/>
    <dgm:cxn modelId="{89DE2931-DCB6-6C4A-A750-3CD5B97BE995}" type="presParOf" srcId="{FA531EE9-3C29-EA4C-A09A-535323DF744D}" destId="{C22660F9-51C4-D149-81BC-ECCAA37D683C}" srcOrd="10" destOrd="0" presId="urn:microsoft.com/office/officeart/2016/7/layout/RepeatingBendingProcessNew"/>
    <dgm:cxn modelId="{3C3CC9C0-842E-1244-A89B-06AC1CC0EB02}" type="presParOf" srcId="{FA531EE9-3C29-EA4C-A09A-535323DF744D}" destId="{20C07776-56C0-C64D-83EC-9CE90BA39E9D}" srcOrd="11" destOrd="0" presId="urn:microsoft.com/office/officeart/2016/7/layout/RepeatingBendingProcessNew"/>
    <dgm:cxn modelId="{F67A93F6-4F64-F848-A41C-D0FE728DD94A}" type="presParOf" srcId="{20C07776-56C0-C64D-83EC-9CE90BA39E9D}" destId="{8B4DF708-01DF-1249-85CA-EDDF127BF817}" srcOrd="0" destOrd="0" presId="urn:microsoft.com/office/officeart/2016/7/layout/RepeatingBendingProcessNew"/>
    <dgm:cxn modelId="{9C3E695F-C8A2-CD44-8EC5-69A1D0687C76}" type="presParOf" srcId="{FA531EE9-3C29-EA4C-A09A-535323DF744D}" destId="{1842A540-F73D-1F47-8326-6BAF1E97FBBA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08BECD-6AA1-45D3-8F51-572E97E48990}" type="doc">
      <dgm:prSet loTypeId="urn:microsoft.com/office/officeart/2008/layout/LinedList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E6484747-61E7-4E84-ADC4-A53BBB9F5AC2}">
      <dgm:prSet/>
      <dgm:spPr/>
      <dgm:t>
        <a:bodyPr/>
        <a:lstStyle/>
        <a:p>
          <a:r>
            <a:rPr lang="en-US" b="1" dirty="0"/>
            <a:t>1. Strategic Planning </a:t>
          </a:r>
          <a:r>
            <a:rPr lang="en-US" dirty="0"/>
            <a:t>– involves formal analysis of each of the stages in strategic position  before a final strategic option is chosen</a:t>
          </a:r>
        </a:p>
      </dgm:t>
    </dgm:pt>
    <dgm:pt modelId="{6B5E5774-B545-405C-B304-8AEF424AD27D}" type="parTrans" cxnId="{2BD72AC6-ADC1-46E1-B6B6-DAC9FFACBFB4}">
      <dgm:prSet/>
      <dgm:spPr/>
      <dgm:t>
        <a:bodyPr/>
        <a:lstStyle/>
        <a:p>
          <a:endParaRPr lang="en-US"/>
        </a:p>
      </dgm:t>
    </dgm:pt>
    <dgm:pt modelId="{AB628955-55D2-4E70-88B8-C02743FF8F36}" type="sibTrans" cxnId="{2BD72AC6-ADC1-46E1-B6B6-DAC9FFACBFB4}">
      <dgm:prSet/>
      <dgm:spPr/>
      <dgm:t>
        <a:bodyPr/>
        <a:lstStyle/>
        <a:p>
          <a:endParaRPr lang="en-US"/>
        </a:p>
      </dgm:t>
    </dgm:pt>
    <dgm:pt modelId="{34C54BE6-CB22-4B94-8173-A1790C5C4E9F}">
      <dgm:prSet/>
      <dgm:spPr/>
      <dgm:t>
        <a:bodyPr/>
        <a:lstStyle/>
        <a:p>
          <a:r>
            <a:rPr lang="en-US" b="0" dirty="0"/>
            <a:t>Used in public sector, justify actions, considers all aspects of biz, proactivity</a:t>
          </a:r>
          <a:endParaRPr lang="en-US" dirty="0"/>
        </a:p>
      </dgm:t>
    </dgm:pt>
    <dgm:pt modelId="{A1B57F80-304D-4BE3-A599-57C2C4F6BA86}" type="parTrans" cxnId="{7BFB5EF4-7094-444C-9CC5-42C0CD9B2E6F}">
      <dgm:prSet/>
      <dgm:spPr/>
      <dgm:t>
        <a:bodyPr/>
        <a:lstStyle/>
        <a:p>
          <a:endParaRPr lang="en-US"/>
        </a:p>
      </dgm:t>
    </dgm:pt>
    <dgm:pt modelId="{FDE57481-3E47-4871-9722-9F39BFDECE29}" type="sibTrans" cxnId="{7BFB5EF4-7094-444C-9CC5-42C0CD9B2E6F}">
      <dgm:prSet/>
      <dgm:spPr/>
      <dgm:t>
        <a:bodyPr/>
        <a:lstStyle/>
        <a:p>
          <a:endParaRPr lang="en-US"/>
        </a:p>
      </dgm:t>
    </dgm:pt>
    <dgm:pt modelId="{04B699B9-F136-4479-A568-B89859035535}">
      <dgm:prSet/>
      <dgm:spPr/>
      <dgm:t>
        <a:bodyPr/>
        <a:lstStyle/>
        <a:p>
          <a:r>
            <a:rPr lang="en-US" b="1" dirty="0"/>
            <a:t>2. Free-wheeling opportunism </a:t>
          </a:r>
          <a:r>
            <a:rPr lang="en-US" b="0" dirty="0"/>
            <a:t>– means having no long term strategic plan, in effect, making up the strategy as the </a:t>
          </a:r>
          <a:r>
            <a:rPr lang="en-US" b="0" dirty="0" err="1"/>
            <a:t>organisation</a:t>
          </a:r>
          <a:r>
            <a:rPr lang="en-US" b="0" dirty="0"/>
            <a:t> goes along</a:t>
          </a:r>
          <a:endParaRPr lang="en-US" dirty="0"/>
        </a:p>
      </dgm:t>
    </dgm:pt>
    <dgm:pt modelId="{2C49A9A9-6355-4514-9C62-00E1D9A0E459}" type="parTrans" cxnId="{EA9BF904-823B-41D5-B2D8-379AA9827EB6}">
      <dgm:prSet/>
      <dgm:spPr/>
      <dgm:t>
        <a:bodyPr/>
        <a:lstStyle/>
        <a:p>
          <a:endParaRPr lang="en-US"/>
        </a:p>
      </dgm:t>
    </dgm:pt>
    <dgm:pt modelId="{F6AE6BC4-5F72-45EB-8E87-2CDBA4802610}" type="sibTrans" cxnId="{EA9BF904-823B-41D5-B2D8-379AA9827EB6}">
      <dgm:prSet/>
      <dgm:spPr/>
      <dgm:t>
        <a:bodyPr/>
        <a:lstStyle/>
        <a:p>
          <a:endParaRPr lang="en-US"/>
        </a:p>
      </dgm:t>
    </dgm:pt>
    <dgm:pt modelId="{0FD5919A-38D4-4C39-AAC9-4EDD93D1AF85}">
      <dgm:prSet/>
      <dgm:spPr/>
      <dgm:t>
        <a:bodyPr/>
        <a:lstStyle/>
        <a:p>
          <a:r>
            <a:rPr lang="en-US" b="0"/>
            <a:t>Quick response, etc. </a:t>
          </a:r>
          <a:endParaRPr lang="en-US"/>
        </a:p>
      </dgm:t>
    </dgm:pt>
    <dgm:pt modelId="{39E0D80A-3E3F-4F20-869E-0F8C1A603EDB}" type="parTrans" cxnId="{E1570613-C190-41B4-A341-92DF52C0B051}">
      <dgm:prSet/>
      <dgm:spPr/>
      <dgm:t>
        <a:bodyPr/>
        <a:lstStyle/>
        <a:p>
          <a:endParaRPr lang="en-US"/>
        </a:p>
      </dgm:t>
    </dgm:pt>
    <dgm:pt modelId="{FD86A10C-1268-4C31-85B8-1442D6096B17}" type="sibTrans" cxnId="{E1570613-C190-41B4-A341-92DF52C0B051}">
      <dgm:prSet/>
      <dgm:spPr/>
      <dgm:t>
        <a:bodyPr/>
        <a:lstStyle/>
        <a:p>
          <a:endParaRPr lang="en-US"/>
        </a:p>
      </dgm:t>
    </dgm:pt>
    <dgm:pt modelId="{2C71EC64-3F5B-9A49-AF4B-625D150D472C}" type="pres">
      <dgm:prSet presAssocID="{6108BECD-6AA1-45D3-8F51-572E97E48990}" presName="vert0" presStyleCnt="0">
        <dgm:presLayoutVars>
          <dgm:dir/>
          <dgm:animOne val="branch"/>
          <dgm:animLvl val="lvl"/>
        </dgm:presLayoutVars>
      </dgm:prSet>
      <dgm:spPr/>
    </dgm:pt>
    <dgm:pt modelId="{A37AC86D-9333-4649-8BD8-F96C8EF5627C}" type="pres">
      <dgm:prSet presAssocID="{E6484747-61E7-4E84-ADC4-A53BBB9F5AC2}" presName="thickLine" presStyleLbl="alignNode1" presStyleIdx="0" presStyleCnt="4"/>
      <dgm:spPr/>
    </dgm:pt>
    <dgm:pt modelId="{5C44386E-1109-0748-88F1-D0AEEF7C9AA5}" type="pres">
      <dgm:prSet presAssocID="{E6484747-61E7-4E84-ADC4-A53BBB9F5AC2}" presName="horz1" presStyleCnt="0"/>
      <dgm:spPr/>
    </dgm:pt>
    <dgm:pt modelId="{918DA564-559D-E64E-B049-43C2963301EE}" type="pres">
      <dgm:prSet presAssocID="{E6484747-61E7-4E84-ADC4-A53BBB9F5AC2}" presName="tx1" presStyleLbl="revTx" presStyleIdx="0" presStyleCnt="4"/>
      <dgm:spPr/>
    </dgm:pt>
    <dgm:pt modelId="{02ED50BB-2DE3-3C49-859B-3FE608ED36D9}" type="pres">
      <dgm:prSet presAssocID="{E6484747-61E7-4E84-ADC4-A53BBB9F5AC2}" presName="vert1" presStyleCnt="0"/>
      <dgm:spPr/>
    </dgm:pt>
    <dgm:pt modelId="{B5AA4478-1932-A649-9ACB-BD08F95C940B}" type="pres">
      <dgm:prSet presAssocID="{34C54BE6-CB22-4B94-8173-A1790C5C4E9F}" presName="thickLine" presStyleLbl="alignNode1" presStyleIdx="1" presStyleCnt="4"/>
      <dgm:spPr/>
    </dgm:pt>
    <dgm:pt modelId="{8F8D5B54-8CC6-8042-AE88-A07F379FB945}" type="pres">
      <dgm:prSet presAssocID="{34C54BE6-CB22-4B94-8173-A1790C5C4E9F}" presName="horz1" presStyleCnt="0"/>
      <dgm:spPr/>
    </dgm:pt>
    <dgm:pt modelId="{D2B0B1A6-9060-1F40-99A2-C5F293FE3AF4}" type="pres">
      <dgm:prSet presAssocID="{34C54BE6-CB22-4B94-8173-A1790C5C4E9F}" presName="tx1" presStyleLbl="revTx" presStyleIdx="1" presStyleCnt="4"/>
      <dgm:spPr/>
    </dgm:pt>
    <dgm:pt modelId="{CEF3AF33-CCBF-8249-935A-8DC011827F39}" type="pres">
      <dgm:prSet presAssocID="{34C54BE6-CB22-4B94-8173-A1790C5C4E9F}" presName="vert1" presStyleCnt="0"/>
      <dgm:spPr/>
    </dgm:pt>
    <dgm:pt modelId="{1B708D42-D5D9-2144-884F-AB2A2F2005AF}" type="pres">
      <dgm:prSet presAssocID="{04B699B9-F136-4479-A568-B89859035535}" presName="thickLine" presStyleLbl="alignNode1" presStyleIdx="2" presStyleCnt="4"/>
      <dgm:spPr/>
    </dgm:pt>
    <dgm:pt modelId="{6CEB32D7-90B9-C64F-B97C-899CE4950F8F}" type="pres">
      <dgm:prSet presAssocID="{04B699B9-F136-4479-A568-B89859035535}" presName="horz1" presStyleCnt="0"/>
      <dgm:spPr/>
    </dgm:pt>
    <dgm:pt modelId="{991EF44C-4514-6145-B51A-1975A734D42E}" type="pres">
      <dgm:prSet presAssocID="{04B699B9-F136-4479-A568-B89859035535}" presName="tx1" presStyleLbl="revTx" presStyleIdx="2" presStyleCnt="4"/>
      <dgm:spPr/>
    </dgm:pt>
    <dgm:pt modelId="{2D428CF2-A81F-A743-9739-FF8FBEE973E4}" type="pres">
      <dgm:prSet presAssocID="{04B699B9-F136-4479-A568-B89859035535}" presName="vert1" presStyleCnt="0"/>
      <dgm:spPr/>
    </dgm:pt>
    <dgm:pt modelId="{EE7CAF32-6733-7247-BED3-81D9D70D60E9}" type="pres">
      <dgm:prSet presAssocID="{0FD5919A-38D4-4C39-AAC9-4EDD93D1AF85}" presName="thickLine" presStyleLbl="alignNode1" presStyleIdx="3" presStyleCnt="4"/>
      <dgm:spPr/>
    </dgm:pt>
    <dgm:pt modelId="{DACC12A5-B075-D54D-B90F-32FFD1FFAF2B}" type="pres">
      <dgm:prSet presAssocID="{0FD5919A-38D4-4C39-AAC9-4EDD93D1AF85}" presName="horz1" presStyleCnt="0"/>
      <dgm:spPr/>
    </dgm:pt>
    <dgm:pt modelId="{1AFDBFDD-8759-9741-B6B7-A9B1BC77B04A}" type="pres">
      <dgm:prSet presAssocID="{0FD5919A-38D4-4C39-AAC9-4EDD93D1AF85}" presName="tx1" presStyleLbl="revTx" presStyleIdx="3" presStyleCnt="4"/>
      <dgm:spPr/>
    </dgm:pt>
    <dgm:pt modelId="{1F6889CA-4F2D-9E4F-B0E3-B08F8711C973}" type="pres">
      <dgm:prSet presAssocID="{0FD5919A-38D4-4C39-AAC9-4EDD93D1AF85}" presName="vert1" presStyleCnt="0"/>
      <dgm:spPr/>
    </dgm:pt>
  </dgm:ptLst>
  <dgm:cxnLst>
    <dgm:cxn modelId="{EA9BF904-823B-41D5-B2D8-379AA9827EB6}" srcId="{6108BECD-6AA1-45D3-8F51-572E97E48990}" destId="{04B699B9-F136-4479-A568-B89859035535}" srcOrd="2" destOrd="0" parTransId="{2C49A9A9-6355-4514-9C62-00E1D9A0E459}" sibTransId="{F6AE6BC4-5F72-45EB-8E87-2CDBA4802610}"/>
    <dgm:cxn modelId="{4437F208-8A46-2A43-A6B7-C178CC49A744}" type="presOf" srcId="{34C54BE6-CB22-4B94-8173-A1790C5C4E9F}" destId="{D2B0B1A6-9060-1F40-99A2-C5F293FE3AF4}" srcOrd="0" destOrd="0" presId="urn:microsoft.com/office/officeart/2008/layout/LinedList"/>
    <dgm:cxn modelId="{322DC010-ED86-1542-8398-F9DCF87D721C}" type="presOf" srcId="{E6484747-61E7-4E84-ADC4-A53BBB9F5AC2}" destId="{918DA564-559D-E64E-B049-43C2963301EE}" srcOrd="0" destOrd="0" presId="urn:microsoft.com/office/officeart/2008/layout/LinedList"/>
    <dgm:cxn modelId="{E1570613-C190-41B4-A341-92DF52C0B051}" srcId="{6108BECD-6AA1-45D3-8F51-572E97E48990}" destId="{0FD5919A-38D4-4C39-AAC9-4EDD93D1AF85}" srcOrd="3" destOrd="0" parTransId="{39E0D80A-3E3F-4F20-869E-0F8C1A603EDB}" sibTransId="{FD86A10C-1268-4C31-85B8-1442D6096B17}"/>
    <dgm:cxn modelId="{18F82D3D-4DC3-A949-AF2F-C4AB708818E0}" type="presOf" srcId="{04B699B9-F136-4479-A568-B89859035535}" destId="{991EF44C-4514-6145-B51A-1975A734D42E}" srcOrd="0" destOrd="0" presId="urn:microsoft.com/office/officeart/2008/layout/LinedList"/>
    <dgm:cxn modelId="{61AA3163-AA64-5141-9E61-808DCAB8B122}" type="presOf" srcId="{0FD5919A-38D4-4C39-AAC9-4EDD93D1AF85}" destId="{1AFDBFDD-8759-9741-B6B7-A9B1BC77B04A}" srcOrd="0" destOrd="0" presId="urn:microsoft.com/office/officeart/2008/layout/LinedList"/>
    <dgm:cxn modelId="{2BD72AC6-ADC1-46E1-B6B6-DAC9FFACBFB4}" srcId="{6108BECD-6AA1-45D3-8F51-572E97E48990}" destId="{E6484747-61E7-4E84-ADC4-A53BBB9F5AC2}" srcOrd="0" destOrd="0" parTransId="{6B5E5774-B545-405C-B304-8AEF424AD27D}" sibTransId="{AB628955-55D2-4E70-88B8-C02743FF8F36}"/>
    <dgm:cxn modelId="{7BFB5EF4-7094-444C-9CC5-42C0CD9B2E6F}" srcId="{6108BECD-6AA1-45D3-8F51-572E97E48990}" destId="{34C54BE6-CB22-4B94-8173-A1790C5C4E9F}" srcOrd="1" destOrd="0" parTransId="{A1B57F80-304D-4BE3-A599-57C2C4F6BA86}" sibTransId="{FDE57481-3E47-4871-9722-9F39BFDECE29}"/>
    <dgm:cxn modelId="{00C351FA-3F70-C44B-A9D8-F59A28CC6BDA}" type="presOf" srcId="{6108BECD-6AA1-45D3-8F51-572E97E48990}" destId="{2C71EC64-3F5B-9A49-AF4B-625D150D472C}" srcOrd="0" destOrd="0" presId="urn:microsoft.com/office/officeart/2008/layout/LinedList"/>
    <dgm:cxn modelId="{9E79CF39-98A6-6248-8F34-B922F4E459E6}" type="presParOf" srcId="{2C71EC64-3F5B-9A49-AF4B-625D150D472C}" destId="{A37AC86D-9333-4649-8BD8-F96C8EF5627C}" srcOrd="0" destOrd="0" presId="urn:microsoft.com/office/officeart/2008/layout/LinedList"/>
    <dgm:cxn modelId="{ACE79522-B46B-2844-A883-483BBA89FF50}" type="presParOf" srcId="{2C71EC64-3F5B-9A49-AF4B-625D150D472C}" destId="{5C44386E-1109-0748-88F1-D0AEEF7C9AA5}" srcOrd="1" destOrd="0" presId="urn:microsoft.com/office/officeart/2008/layout/LinedList"/>
    <dgm:cxn modelId="{579D0844-7AB7-DF4A-A514-C422DF074C15}" type="presParOf" srcId="{5C44386E-1109-0748-88F1-D0AEEF7C9AA5}" destId="{918DA564-559D-E64E-B049-43C2963301EE}" srcOrd="0" destOrd="0" presId="urn:microsoft.com/office/officeart/2008/layout/LinedList"/>
    <dgm:cxn modelId="{B308E4EF-5201-2445-8F40-D486E8CDBCDA}" type="presParOf" srcId="{5C44386E-1109-0748-88F1-D0AEEF7C9AA5}" destId="{02ED50BB-2DE3-3C49-859B-3FE608ED36D9}" srcOrd="1" destOrd="0" presId="urn:microsoft.com/office/officeart/2008/layout/LinedList"/>
    <dgm:cxn modelId="{9C32F27B-30E2-8A47-B272-6E7F0AB99817}" type="presParOf" srcId="{2C71EC64-3F5B-9A49-AF4B-625D150D472C}" destId="{B5AA4478-1932-A649-9ACB-BD08F95C940B}" srcOrd="2" destOrd="0" presId="urn:microsoft.com/office/officeart/2008/layout/LinedList"/>
    <dgm:cxn modelId="{EEF7C55C-C546-4C42-9B87-1D54E145626A}" type="presParOf" srcId="{2C71EC64-3F5B-9A49-AF4B-625D150D472C}" destId="{8F8D5B54-8CC6-8042-AE88-A07F379FB945}" srcOrd="3" destOrd="0" presId="urn:microsoft.com/office/officeart/2008/layout/LinedList"/>
    <dgm:cxn modelId="{567FAA1D-E0E5-2B4A-B88E-D5492B6061F8}" type="presParOf" srcId="{8F8D5B54-8CC6-8042-AE88-A07F379FB945}" destId="{D2B0B1A6-9060-1F40-99A2-C5F293FE3AF4}" srcOrd="0" destOrd="0" presId="urn:microsoft.com/office/officeart/2008/layout/LinedList"/>
    <dgm:cxn modelId="{63ED4EEA-6F0B-2E43-B7E0-E722B312F840}" type="presParOf" srcId="{8F8D5B54-8CC6-8042-AE88-A07F379FB945}" destId="{CEF3AF33-CCBF-8249-935A-8DC011827F39}" srcOrd="1" destOrd="0" presId="urn:microsoft.com/office/officeart/2008/layout/LinedList"/>
    <dgm:cxn modelId="{F8059025-DF56-7447-A5CA-D7025D5F926E}" type="presParOf" srcId="{2C71EC64-3F5B-9A49-AF4B-625D150D472C}" destId="{1B708D42-D5D9-2144-884F-AB2A2F2005AF}" srcOrd="4" destOrd="0" presId="urn:microsoft.com/office/officeart/2008/layout/LinedList"/>
    <dgm:cxn modelId="{747B4299-F3F5-0F44-A988-88D4DE5BE366}" type="presParOf" srcId="{2C71EC64-3F5B-9A49-AF4B-625D150D472C}" destId="{6CEB32D7-90B9-C64F-B97C-899CE4950F8F}" srcOrd="5" destOrd="0" presId="urn:microsoft.com/office/officeart/2008/layout/LinedList"/>
    <dgm:cxn modelId="{A36A0F7F-AA7A-224E-8800-E63A9955EDE6}" type="presParOf" srcId="{6CEB32D7-90B9-C64F-B97C-899CE4950F8F}" destId="{991EF44C-4514-6145-B51A-1975A734D42E}" srcOrd="0" destOrd="0" presId="urn:microsoft.com/office/officeart/2008/layout/LinedList"/>
    <dgm:cxn modelId="{50C192C0-AE51-4C48-9E3F-EC652F062B2E}" type="presParOf" srcId="{6CEB32D7-90B9-C64F-B97C-899CE4950F8F}" destId="{2D428CF2-A81F-A743-9739-FF8FBEE973E4}" srcOrd="1" destOrd="0" presId="urn:microsoft.com/office/officeart/2008/layout/LinedList"/>
    <dgm:cxn modelId="{C8C7AAD5-0034-6A41-AE12-B7A3E859C5A0}" type="presParOf" srcId="{2C71EC64-3F5B-9A49-AF4B-625D150D472C}" destId="{EE7CAF32-6733-7247-BED3-81D9D70D60E9}" srcOrd="6" destOrd="0" presId="urn:microsoft.com/office/officeart/2008/layout/LinedList"/>
    <dgm:cxn modelId="{C0B6F76A-2308-2E47-BAC6-876ECCE7E146}" type="presParOf" srcId="{2C71EC64-3F5B-9A49-AF4B-625D150D472C}" destId="{DACC12A5-B075-D54D-B90F-32FFD1FFAF2B}" srcOrd="7" destOrd="0" presId="urn:microsoft.com/office/officeart/2008/layout/LinedList"/>
    <dgm:cxn modelId="{A29CA42B-1D18-1046-AD0C-5074EDAC685C}" type="presParOf" srcId="{DACC12A5-B075-D54D-B90F-32FFD1FFAF2B}" destId="{1AFDBFDD-8759-9741-B6B7-A9B1BC77B04A}" srcOrd="0" destOrd="0" presId="urn:microsoft.com/office/officeart/2008/layout/LinedList"/>
    <dgm:cxn modelId="{A928FBB6-2F9F-254B-A2E7-DA6838E3A802}" type="presParOf" srcId="{DACC12A5-B075-D54D-B90F-32FFD1FFAF2B}" destId="{1F6889CA-4F2D-9E4F-B0E3-B08F8711C97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F7794D-E73D-4C71-BDAE-88897858726D}" type="doc">
      <dgm:prSet loTypeId="urn:microsoft.com/office/officeart/2008/layout/LinedList" loCatId="list" qsTypeId="urn:microsoft.com/office/officeart/2005/8/quickstyle/simple2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66389655-5A5E-4709-ABC4-6EC15CF29ED5}">
      <dgm:prSet/>
      <dgm:spPr/>
      <dgm:t>
        <a:bodyPr/>
        <a:lstStyle/>
        <a:p>
          <a:r>
            <a:rPr lang="en-US" b="0" u="sng"/>
            <a:t>Strategy as design </a:t>
          </a:r>
          <a:r>
            <a:rPr lang="en-US" b="0"/>
            <a:t>– driven from the top</a:t>
          </a:r>
          <a:endParaRPr lang="en-US"/>
        </a:p>
      </dgm:t>
    </dgm:pt>
    <dgm:pt modelId="{04CEAEDD-F7EB-4A6B-97D2-852D76ECBFC6}" type="parTrans" cxnId="{681CAA89-8903-4E9C-9D33-13207641DB80}">
      <dgm:prSet/>
      <dgm:spPr/>
      <dgm:t>
        <a:bodyPr/>
        <a:lstStyle/>
        <a:p>
          <a:endParaRPr lang="en-US"/>
        </a:p>
      </dgm:t>
    </dgm:pt>
    <dgm:pt modelId="{F2F868CB-1899-47BD-9CB2-ADE3CFB4719E}" type="sibTrans" cxnId="{681CAA89-8903-4E9C-9D33-13207641DB80}">
      <dgm:prSet/>
      <dgm:spPr/>
      <dgm:t>
        <a:bodyPr/>
        <a:lstStyle/>
        <a:p>
          <a:endParaRPr lang="en-US"/>
        </a:p>
      </dgm:t>
    </dgm:pt>
    <dgm:pt modelId="{ADB500D1-B795-4754-ABC2-B678AA51DE15}">
      <dgm:prSet/>
      <dgm:spPr/>
      <dgm:t>
        <a:bodyPr/>
        <a:lstStyle/>
        <a:p>
          <a:r>
            <a:rPr lang="en-US" b="0" u="sng"/>
            <a:t>Strategy as experience </a:t>
          </a:r>
          <a:r>
            <a:rPr lang="en-US" b="0"/>
            <a:t>– repeating what worked in the past</a:t>
          </a:r>
          <a:endParaRPr lang="en-US"/>
        </a:p>
      </dgm:t>
    </dgm:pt>
    <dgm:pt modelId="{52263D20-95F7-4951-88E6-3E5FEBADA44F}" type="parTrans" cxnId="{AF8E5E44-5397-4F2B-BA3E-F104ECCC380A}">
      <dgm:prSet/>
      <dgm:spPr/>
      <dgm:t>
        <a:bodyPr/>
        <a:lstStyle/>
        <a:p>
          <a:endParaRPr lang="en-US"/>
        </a:p>
      </dgm:t>
    </dgm:pt>
    <dgm:pt modelId="{EDD9A4E4-EA73-48A9-98A7-E5766BF256B5}" type="sibTrans" cxnId="{AF8E5E44-5397-4F2B-BA3E-F104ECCC380A}">
      <dgm:prSet/>
      <dgm:spPr/>
      <dgm:t>
        <a:bodyPr/>
        <a:lstStyle/>
        <a:p>
          <a:endParaRPr lang="en-US"/>
        </a:p>
      </dgm:t>
    </dgm:pt>
    <dgm:pt modelId="{262E71E2-A03B-4D06-9EAD-2C4B5BE6D2B0}">
      <dgm:prSet/>
      <dgm:spPr/>
      <dgm:t>
        <a:bodyPr/>
        <a:lstStyle/>
        <a:p>
          <a:r>
            <a:rPr lang="en-US" b="0" u="sng"/>
            <a:t>Strategy as ideas </a:t>
          </a:r>
          <a:r>
            <a:rPr lang="en-US" b="0"/>
            <a:t>– encourage innovation</a:t>
          </a:r>
          <a:endParaRPr lang="en-US"/>
        </a:p>
      </dgm:t>
    </dgm:pt>
    <dgm:pt modelId="{2261F00E-6DC9-4B12-9CFE-42BA7A3DF307}" type="parTrans" cxnId="{29629F29-83C6-4A36-983D-43ED31AE9728}">
      <dgm:prSet/>
      <dgm:spPr/>
      <dgm:t>
        <a:bodyPr/>
        <a:lstStyle/>
        <a:p>
          <a:endParaRPr lang="en-US"/>
        </a:p>
      </dgm:t>
    </dgm:pt>
    <dgm:pt modelId="{1F736031-B10B-46F5-A628-DAD97E59729E}" type="sibTrans" cxnId="{29629F29-83C6-4A36-983D-43ED31AE9728}">
      <dgm:prSet/>
      <dgm:spPr/>
      <dgm:t>
        <a:bodyPr/>
        <a:lstStyle/>
        <a:p>
          <a:endParaRPr lang="en-US"/>
        </a:p>
      </dgm:t>
    </dgm:pt>
    <dgm:pt modelId="{F69FEAC0-122F-224F-AC5D-70DF6BE7B3D7}" type="pres">
      <dgm:prSet presAssocID="{67F7794D-E73D-4C71-BDAE-88897858726D}" presName="vert0" presStyleCnt="0">
        <dgm:presLayoutVars>
          <dgm:dir/>
          <dgm:animOne val="branch"/>
          <dgm:animLvl val="lvl"/>
        </dgm:presLayoutVars>
      </dgm:prSet>
      <dgm:spPr/>
    </dgm:pt>
    <dgm:pt modelId="{3FF62203-7CEF-804D-8034-2DFBD49A58AD}" type="pres">
      <dgm:prSet presAssocID="{66389655-5A5E-4709-ABC4-6EC15CF29ED5}" presName="thickLine" presStyleLbl="alignNode1" presStyleIdx="0" presStyleCnt="3"/>
      <dgm:spPr/>
    </dgm:pt>
    <dgm:pt modelId="{94234E38-32A3-0D48-86AA-11EAD4AD29DD}" type="pres">
      <dgm:prSet presAssocID="{66389655-5A5E-4709-ABC4-6EC15CF29ED5}" presName="horz1" presStyleCnt="0"/>
      <dgm:spPr/>
    </dgm:pt>
    <dgm:pt modelId="{997FE447-72D1-C94D-A7E2-C9C6E9294E9C}" type="pres">
      <dgm:prSet presAssocID="{66389655-5A5E-4709-ABC4-6EC15CF29ED5}" presName="tx1" presStyleLbl="revTx" presStyleIdx="0" presStyleCnt="3"/>
      <dgm:spPr/>
    </dgm:pt>
    <dgm:pt modelId="{C5D7785A-ECF0-5040-AFA1-2BB32B3FA41A}" type="pres">
      <dgm:prSet presAssocID="{66389655-5A5E-4709-ABC4-6EC15CF29ED5}" presName="vert1" presStyleCnt="0"/>
      <dgm:spPr/>
    </dgm:pt>
    <dgm:pt modelId="{85F27688-3C00-3540-90C7-739EA9B34FB4}" type="pres">
      <dgm:prSet presAssocID="{ADB500D1-B795-4754-ABC2-B678AA51DE15}" presName="thickLine" presStyleLbl="alignNode1" presStyleIdx="1" presStyleCnt="3"/>
      <dgm:spPr/>
    </dgm:pt>
    <dgm:pt modelId="{F2BF6074-D0E5-8047-9CDE-E0E40958C3AF}" type="pres">
      <dgm:prSet presAssocID="{ADB500D1-B795-4754-ABC2-B678AA51DE15}" presName="horz1" presStyleCnt="0"/>
      <dgm:spPr/>
    </dgm:pt>
    <dgm:pt modelId="{DB889DE2-F27D-BE4F-A122-252332812578}" type="pres">
      <dgm:prSet presAssocID="{ADB500D1-B795-4754-ABC2-B678AA51DE15}" presName="tx1" presStyleLbl="revTx" presStyleIdx="1" presStyleCnt="3"/>
      <dgm:spPr/>
    </dgm:pt>
    <dgm:pt modelId="{A4AA9571-1E08-764E-891F-C2E4913F4A0A}" type="pres">
      <dgm:prSet presAssocID="{ADB500D1-B795-4754-ABC2-B678AA51DE15}" presName="vert1" presStyleCnt="0"/>
      <dgm:spPr/>
    </dgm:pt>
    <dgm:pt modelId="{86800D7F-3D46-BA4D-B34B-5B8A4CBF3120}" type="pres">
      <dgm:prSet presAssocID="{262E71E2-A03B-4D06-9EAD-2C4B5BE6D2B0}" presName="thickLine" presStyleLbl="alignNode1" presStyleIdx="2" presStyleCnt="3"/>
      <dgm:spPr/>
    </dgm:pt>
    <dgm:pt modelId="{EED01243-D5C9-3243-9066-260050197AE5}" type="pres">
      <dgm:prSet presAssocID="{262E71E2-A03B-4D06-9EAD-2C4B5BE6D2B0}" presName="horz1" presStyleCnt="0"/>
      <dgm:spPr/>
    </dgm:pt>
    <dgm:pt modelId="{0BCCB2DA-0785-3B48-B8CF-5FD1DECB91DB}" type="pres">
      <dgm:prSet presAssocID="{262E71E2-A03B-4D06-9EAD-2C4B5BE6D2B0}" presName="tx1" presStyleLbl="revTx" presStyleIdx="2" presStyleCnt="3"/>
      <dgm:spPr/>
    </dgm:pt>
    <dgm:pt modelId="{60459B91-E05E-6740-8E0A-01FA115F8970}" type="pres">
      <dgm:prSet presAssocID="{262E71E2-A03B-4D06-9EAD-2C4B5BE6D2B0}" presName="vert1" presStyleCnt="0"/>
      <dgm:spPr/>
    </dgm:pt>
  </dgm:ptLst>
  <dgm:cxnLst>
    <dgm:cxn modelId="{29629F29-83C6-4A36-983D-43ED31AE9728}" srcId="{67F7794D-E73D-4C71-BDAE-88897858726D}" destId="{262E71E2-A03B-4D06-9EAD-2C4B5BE6D2B0}" srcOrd="2" destOrd="0" parTransId="{2261F00E-6DC9-4B12-9CFE-42BA7A3DF307}" sibTransId="{1F736031-B10B-46F5-A628-DAD97E59729E}"/>
    <dgm:cxn modelId="{AF8E5E44-5397-4F2B-BA3E-F104ECCC380A}" srcId="{67F7794D-E73D-4C71-BDAE-88897858726D}" destId="{ADB500D1-B795-4754-ABC2-B678AA51DE15}" srcOrd="1" destOrd="0" parTransId="{52263D20-95F7-4951-88E6-3E5FEBADA44F}" sibTransId="{EDD9A4E4-EA73-48A9-98A7-E5766BF256B5}"/>
    <dgm:cxn modelId="{E85DB285-B8B5-774C-843D-02613EF1612B}" type="presOf" srcId="{66389655-5A5E-4709-ABC4-6EC15CF29ED5}" destId="{997FE447-72D1-C94D-A7E2-C9C6E9294E9C}" srcOrd="0" destOrd="0" presId="urn:microsoft.com/office/officeart/2008/layout/LinedList"/>
    <dgm:cxn modelId="{681CAA89-8903-4E9C-9D33-13207641DB80}" srcId="{67F7794D-E73D-4C71-BDAE-88897858726D}" destId="{66389655-5A5E-4709-ABC4-6EC15CF29ED5}" srcOrd="0" destOrd="0" parTransId="{04CEAEDD-F7EB-4A6B-97D2-852D76ECBFC6}" sibTransId="{F2F868CB-1899-47BD-9CB2-ADE3CFB4719E}"/>
    <dgm:cxn modelId="{3F2AD5BD-3A15-C245-809F-C999D37D7460}" type="presOf" srcId="{67F7794D-E73D-4C71-BDAE-88897858726D}" destId="{F69FEAC0-122F-224F-AC5D-70DF6BE7B3D7}" srcOrd="0" destOrd="0" presId="urn:microsoft.com/office/officeart/2008/layout/LinedList"/>
    <dgm:cxn modelId="{7C4429D8-D51D-2443-BCD0-C8A4106F6E6B}" type="presOf" srcId="{262E71E2-A03B-4D06-9EAD-2C4B5BE6D2B0}" destId="{0BCCB2DA-0785-3B48-B8CF-5FD1DECB91DB}" srcOrd="0" destOrd="0" presId="urn:microsoft.com/office/officeart/2008/layout/LinedList"/>
    <dgm:cxn modelId="{0CC6BCFF-FF0C-784C-B0A7-106F608358A9}" type="presOf" srcId="{ADB500D1-B795-4754-ABC2-B678AA51DE15}" destId="{DB889DE2-F27D-BE4F-A122-252332812578}" srcOrd="0" destOrd="0" presId="urn:microsoft.com/office/officeart/2008/layout/LinedList"/>
    <dgm:cxn modelId="{029E901A-4AD2-E94F-B3C9-66212AFAC402}" type="presParOf" srcId="{F69FEAC0-122F-224F-AC5D-70DF6BE7B3D7}" destId="{3FF62203-7CEF-804D-8034-2DFBD49A58AD}" srcOrd="0" destOrd="0" presId="urn:microsoft.com/office/officeart/2008/layout/LinedList"/>
    <dgm:cxn modelId="{CCDDBBFC-31A2-594D-8F3C-608DB85B45FF}" type="presParOf" srcId="{F69FEAC0-122F-224F-AC5D-70DF6BE7B3D7}" destId="{94234E38-32A3-0D48-86AA-11EAD4AD29DD}" srcOrd="1" destOrd="0" presId="urn:microsoft.com/office/officeart/2008/layout/LinedList"/>
    <dgm:cxn modelId="{00FC0370-E90C-AA46-8084-B2450FC0B1E0}" type="presParOf" srcId="{94234E38-32A3-0D48-86AA-11EAD4AD29DD}" destId="{997FE447-72D1-C94D-A7E2-C9C6E9294E9C}" srcOrd="0" destOrd="0" presId="urn:microsoft.com/office/officeart/2008/layout/LinedList"/>
    <dgm:cxn modelId="{5F57CF3B-130F-024A-BDB4-752A24469B50}" type="presParOf" srcId="{94234E38-32A3-0D48-86AA-11EAD4AD29DD}" destId="{C5D7785A-ECF0-5040-AFA1-2BB32B3FA41A}" srcOrd="1" destOrd="0" presId="urn:microsoft.com/office/officeart/2008/layout/LinedList"/>
    <dgm:cxn modelId="{D95A902C-1177-6F4F-BE11-DB306670C46A}" type="presParOf" srcId="{F69FEAC0-122F-224F-AC5D-70DF6BE7B3D7}" destId="{85F27688-3C00-3540-90C7-739EA9B34FB4}" srcOrd="2" destOrd="0" presId="urn:microsoft.com/office/officeart/2008/layout/LinedList"/>
    <dgm:cxn modelId="{FBC17BAE-5220-954E-B1A7-099CCB29EBAC}" type="presParOf" srcId="{F69FEAC0-122F-224F-AC5D-70DF6BE7B3D7}" destId="{F2BF6074-D0E5-8047-9CDE-E0E40958C3AF}" srcOrd="3" destOrd="0" presId="urn:microsoft.com/office/officeart/2008/layout/LinedList"/>
    <dgm:cxn modelId="{69BCDF88-E72D-FC4D-91C5-CEF7DBC4537A}" type="presParOf" srcId="{F2BF6074-D0E5-8047-9CDE-E0E40958C3AF}" destId="{DB889DE2-F27D-BE4F-A122-252332812578}" srcOrd="0" destOrd="0" presId="urn:microsoft.com/office/officeart/2008/layout/LinedList"/>
    <dgm:cxn modelId="{7AB2E7C7-E18B-F64A-A10E-8E9C6429C643}" type="presParOf" srcId="{F2BF6074-D0E5-8047-9CDE-E0E40958C3AF}" destId="{A4AA9571-1E08-764E-891F-C2E4913F4A0A}" srcOrd="1" destOrd="0" presId="urn:microsoft.com/office/officeart/2008/layout/LinedList"/>
    <dgm:cxn modelId="{BBFD8722-2BAE-BD48-8BA7-FFEC0C16F970}" type="presParOf" srcId="{F69FEAC0-122F-224F-AC5D-70DF6BE7B3D7}" destId="{86800D7F-3D46-BA4D-B34B-5B8A4CBF3120}" srcOrd="4" destOrd="0" presId="urn:microsoft.com/office/officeart/2008/layout/LinedList"/>
    <dgm:cxn modelId="{F8AA6791-6B04-6941-8E61-38E8405D6013}" type="presParOf" srcId="{F69FEAC0-122F-224F-AC5D-70DF6BE7B3D7}" destId="{EED01243-D5C9-3243-9066-260050197AE5}" srcOrd="5" destOrd="0" presId="urn:microsoft.com/office/officeart/2008/layout/LinedList"/>
    <dgm:cxn modelId="{65768893-D629-E04A-BF1A-FFEEB875C464}" type="presParOf" srcId="{EED01243-D5C9-3243-9066-260050197AE5}" destId="{0BCCB2DA-0785-3B48-B8CF-5FD1DECB91DB}" srcOrd="0" destOrd="0" presId="urn:microsoft.com/office/officeart/2008/layout/LinedList"/>
    <dgm:cxn modelId="{75667737-85D4-0740-A436-50F07EF70410}" type="presParOf" srcId="{EED01243-D5C9-3243-9066-260050197AE5}" destId="{60459B91-E05E-6740-8E0A-01FA115F897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4C6D06-88B0-48B0-82CF-8230269767BF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6057BEF-EEC5-436D-B050-F15BB4C66F7E}">
      <dgm:prSet/>
      <dgm:spPr/>
      <dgm:t>
        <a:bodyPr/>
        <a:lstStyle/>
        <a:p>
          <a:r>
            <a:rPr lang="en-US"/>
            <a:t>Organisations are strongly affected by their environment – essentially the world around them:</a:t>
          </a:r>
        </a:p>
      </dgm:t>
    </dgm:pt>
    <dgm:pt modelId="{3FFC7D1A-6788-419D-ABB2-C99084C69B73}" type="parTrans" cxnId="{C5265D4A-D4B3-4BCC-9B04-4EE8E09E1EA8}">
      <dgm:prSet/>
      <dgm:spPr/>
      <dgm:t>
        <a:bodyPr/>
        <a:lstStyle/>
        <a:p>
          <a:endParaRPr lang="en-US"/>
        </a:p>
      </dgm:t>
    </dgm:pt>
    <dgm:pt modelId="{4BF1BA41-387B-4B02-B9B6-CBB50964CF3F}" type="sibTrans" cxnId="{C5265D4A-D4B3-4BCC-9B04-4EE8E09E1EA8}">
      <dgm:prSet/>
      <dgm:spPr/>
      <dgm:t>
        <a:bodyPr/>
        <a:lstStyle/>
        <a:p>
          <a:endParaRPr lang="en-US"/>
        </a:p>
      </dgm:t>
    </dgm:pt>
    <dgm:pt modelId="{ECC3BD1A-720E-4070-BBBC-DD4DA33AE30D}">
      <dgm:prSet/>
      <dgm:spPr/>
      <dgm:t>
        <a:bodyPr/>
        <a:lstStyle/>
        <a:p>
          <a:r>
            <a:rPr lang="en-US"/>
            <a:t>EXTERNAL environmental analysis – looks at the </a:t>
          </a:r>
          <a:r>
            <a:rPr lang="en-US" u="sng"/>
            <a:t>OPPORTUNITIES</a:t>
          </a:r>
          <a:r>
            <a:rPr lang="en-US"/>
            <a:t> and </a:t>
          </a:r>
          <a:r>
            <a:rPr lang="en-US" u="sng"/>
            <a:t>THREATS</a:t>
          </a:r>
          <a:endParaRPr lang="en-US"/>
        </a:p>
      </dgm:t>
    </dgm:pt>
    <dgm:pt modelId="{DF6EF726-B7FD-428C-B1AB-614A9FE1E951}" type="parTrans" cxnId="{F277DDCE-F2A3-4F23-9B99-8E0E3939309A}">
      <dgm:prSet/>
      <dgm:spPr/>
      <dgm:t>
        <a:bodyPr/>
        <a:lstStyle/>
        <a:p>
          <a:endParaRPr lang="en-US"/>
        </a:p>
      </dgm:t>
    </dgm:pt>
    <dgm:pt modelId="{25D46519-2AA9-4FCA-9A6C-166573C7FE0D}" type="sibTrans" cxnId="{F277DDCE-F2A3-4F23-9B99-8E0E3939309A}">
      <dgm:prSet/>
      <dgm:spPr/>
      <dgm:t>
        <a:bodyPr/>
        <a:lstStyle/>
        <a:p>
          <a:endParaRPr lang="en-US"/>
        </a:p>
      </dgm:t>
    </dgm:pt>
    <dgm:pt modelId="{B7DD7ACB-4039-4917-828A-7E48629A1549}">
      <dgm:prSet/>
      <dgm:spPr/>
      <dgm:t>
        <a:bodyPr/>
        <a:lstStyle/>
        <a:p>
          <a:r>
            <a:rPr lang="en-US"/>
            <a:t>INTERNAL  environmental analysis – looks at the </a:t>
          </a:r>
          <a:r>
            <a:rPr lang="en-US" u="sng"/>
            <a:t>STRENGTHS</a:t>
          </a:r>
          <a:r>
            <a:rPr lang="en-US"/>
            <a:t> and </a:t>
          </a:r>
          <a:r>
            <a:rPr lang="en-US" u="sng"/>
            <a:t>WEAKNESSES</a:t>
          </a:r>
          <a:endParaRPr lang="en-US"/>
        </a:p>
      </dgm:t>
    </dgm:pt>
    <dgm:pt modelId="{9AE3B897-8B42-47E7-A827-84CBEB6F55A6}" type="parTrans" cxnId="{813C0340-2086-4A2A-AC17-9B0CBE25161F}">
      <dgm:prSet/>
      <dgm:spPr/>
      <dgm:t>
        <a:bodyPr/>
        <a:lstStyle/>
        <a:p>
          <a:endParaRPr lang="en-US"/>
        </a:p>
      </dgm:t>
    </dgm:pt>
    <dgm:pt modelId="{824D38E7-C36E-4B2C-A7E9-76002A471BCD}" type="sibTrans" cxnId="{813C0340-2086-4A2A-AC17-9B0CBE25161F}">
      <dgm:prSet/>
      <dgm:spPr/>
      <dgm:t>
        <a:bodyPr/>
        <a:lstStyle/>
        <a:p>
          <a:endParaRPr lang="en-US"/>
        </a:p>
      </dgm:t>
    </dgm:pt>
    <dgm:pt modelId="{589B1027-E48E-3742-ABBA-80F8F1FA6805}" type="pres">
      <dgm:prSet presAssocID="{1E4C6D06-88B0-48B0-82CF-8230269767BF}" presName="vert0" presStyleCnt="0">
        <dgm:presLayoutVars>
          <dgm:dir/>
          <dgm:animOne val="branch"/>
          <dgm:animLvl val="lvl"/>
        </dgm:presLayoutVars>
      </dgm:prSet>
      <dgm:spPr/>
    </dgm:pt>
    <dgm:pt modelId="{8B3C6F29-04EA-7C46-B17D-A54F052779EE}" type="pres">
      <dgm:prSet presAssocID="{C6057BEF-EEC5-436D-B050-F15BB4C66F7E}" presName="thickLine" presStyleLbl="alignNode1" presStyleIdx="0" presStyleCnt="3"/>
      <dgm:spPr/>
    </dgm:pt>
    <dgm:pt modelId="{A52A3729-0CD6-CB4E-88A3-9127A6E203A8}" type="pres">
      <dgm:prSet presAssocID="{C6057BEF-EEC5-436D-B050-F15BB4C66F7E}" presName="horz1" presStyleCnt="0"/>
      <dgm:spPr/>
    </dgm:pt>
    <dgm:pt modelId="{D07F2F3E-6862-4242-BE9C-91EB3CAC2D95}" type="pres">
      <dgm:prSet presAssocID="{C6057BEF-EEC5-436D-B050-F15BB4C66F7E}" presName="tx1" presStyleLbl="revTx" presStyleIdx="0" presStyleCnt="3"/>
      <dgm:spPr/>
    </dgm:pt>
    <dgm:pt modelId="{1D52D401-95FB-B74E-8837-9A49607B159B}" type="pres">
      <dgm:prSet presAssocID="{C6057BEF-EEC5-436D-B050-F15BB4C66F7E}" presName="vert1" presStyleCnt="0"/>
      <dgm:spPr/>
    </dgm:pt>
    <dgm:pt modelId="{F69B99D4-D76B-7B43-BD2A-D5A7C7276550}" type="pres">
      <dgm:prSet presAssocID="{ECC3BD1A-720E-4070-BBBC-DD4DA33AE30D}" presName="thickLine" presStyleLbl="alignNode1" presStyleIdx="1" presStyleCnt="3"/>
      <dgm:spPr/>
    </dgm:pt>
    <dgm:pt modelId="{9F6AD1D7-5CF4-104E-B12E-719C7D63A52A}" type="pres">
      <dgm:prSet presAssocID="{ECC3BD1A-720E-4070-BBBC-DD4DA33AE30D}" presName="horz1" presStyleCnt="0"/>
      <dgm:spPr/>
    </dgm:pt>
    <dgm:pt modelId="{5A5C7F84-BDB5-A04D-9CCD-CFD1A0250293}" type="pres">
      <dgm:prSet presAssocID="{ECC3BD1A-720E-4070-BBBC-DD4DA33AE30D}" presName="tx1" presStyleLbl="revTx" presStyleIdx="1" presStyleCnt="3"/>
      <dgm:spPr/>
    </dgm:pt>
    <dgm:pt modelId="{FF30B7B2-2CE7-734F-8982-2EB90109FB3F}" type="pres">
      <dgm:prSet presAssocID="{ECC3BD1A-720E-4070-BBBC-DD4DA33AE30D}" presName="vert1" presStyleCnt="0"/>
      <dgm:spPr/>
    </dgm:pt>
    <dgm:pt modelId="{5EBDB585-7FD2-9F4F-9157-FC8AA05693AE}" type="pres">
      <dgm:prSet presAssocID="{B7DD7ACB-4039-4917-828A-7E48629A1549}" presName="thickLine" presStyleLbl="alignNode1" presStyleIdx="2" presStyleCnt="3"/>
      <dgm:spPr/>
    </dgm:pt>
    <dgm:pt modelId="{B3294F0E-24E7-9F4F-9F6C-1153DA03351F}" type="pres">
      <dgm:prSet presAssocID="{B7DD7ACB-4039-4917-828A-7E48629A1549}" presName="horz1" presStyleCnt="0"/>
      <dgm:spPr/>
    </dgm:pt>
    <dgm:pt modelId="{195E44AD-A408-A24D-870E-8A853967EB43}" type="pres">
      <dgm:prSet presAssocID="{B7DD7ACB-4039-4917-828A-7E48629A1549}" presName="tx1" presStyleLbl="revTx" presStyleIdx="2" presStyleCnt="3"/>
      <dgm:spPr/>
    </dgm:pt>
    <dgm:pt modelId="{291952C6-E017-1B43-BFBF-BB6D7EB082DA}" type="pres">
      <dgm:prSet presAssocID="{B7DD7ACB-4039-4917-828A-7E48629A1549}" presName="vert1" presStyleCnt="0"/>
      <dgm:spPr/>
    </dgm:pt>
  </dgm:ptLst>
  <dgm:cxnLst>
    <dgm:cxn modelId="{4D8AF912-4FED-D34F-9949-CEAED20780DD}" type="presOf" srcId="{C6057BEF-EEC5-436D-B050-F15BB4C66F7E}" destId="{D07F2F3E-6862-4242-BE9C-91EB3CAC2D95}" srcOrd="0" destOrd="0" presId="urn:microsoft.com/office/officeart/2008/layout/LinedList"/>
    <dgm:cxn modelId="{F50DF915-6759-0843-B56F-97FD1179B25E}" type="presOf" srcId="{B7DD7ACB-4039-4917-828A-7E48629A1549}" destId="{195E44AD-A408-A24D-870E-8A853967EB43}" srcOrd="0" destOrd="0" presId="urn:microsoft.com/office/officeart/2008/layout/LinedList"/>
    <dgm:cxn modelId="{813C0340-2086-4A2A-AC17-9B0CBE25161F}" srcId="{1E4C6D06-88B0-48B0-82CF-8230269767BF}" destId="{B7DD7ACB-4039-4917-828A-7E48629A1549}" srcOrd="2" destOrd="0" parTransId="{9AE3B897-8B42-47E7-A827-84CBEB6F55A6}" sibTransId="{824D38E7-C36E-4B2C-A7E9-76002A471BCD}"/>
    <dgm:cxn modelId="{C5265D4A-D4B3-4BCC-9B04-4EE8E09E1EA8}" srcId="{1E4C6D06-88B0-48B0-82CF-8230269767BF}" destId="{C6057BEF-EEC5-436D-B050-F15BB4C66F7E}" srcOrd="0" destOrd="0" parTransId="{3FFC7D1A-6788-419D-ABB2-C99084C69B73}" sibTransId="{4BF1BA41-387B-4B02-B9B6-CBB50964CF3F}"/>
    <dgm:cxn modelId="{6A109976-5A73-304E-A808-91941E601D54}" type="presOf" srcId="{ECC3BD1A-720E-4070-BBBC-DD4DA33AE30D}" destId="{5A5C7F84-BDB5-A04D-9CCD-CFD1A0250293}" srcOrd="0" destOrd="0" presId="urn:microsoft.com/office/officeart/2008/layout/LinedList"/>
    <dgm:cxn modelId="{4146C07B-19B5-3248-BD00-F966702B1C2E}" type="presOf" srcId="{1E4C6D06-88B0-48B0-82CF-8230269767BF}" destId="{589B1027-E48E-3742-ABBA-80F8F1FA6805}" srcOrd="0" destOrd="0" presId="urn:microsoft.com/office/officeart/2008/layout/LinedList"/>
    <dgm:cxn modelId="{F277DDCE-F2A3-4F23-9B99-8E0E3939309A}" srcId="{1E4C6D06-88B0-48B0-82CF-8230269767BF}" destId="{ECC3BD1A-720E-4070-BBBC-DD4DA33AE30D}" srcOrd="1" destOrd="0" parTransId="{DF6EF726-B7FD-428C-B1AB-614A9FE1E951}" sibTransId="{25D46519-2AA9-4FCA-9A6C-166573C7FE0D}"/>
    <dgm:cxn modelId="{D88D0C88-7B2E-CD45-AAAC-267D52F390D8}" type="presParOf" srcId="{589B1027-E48E-3742-ABBA-80F8F1FA6805}" destId="{8B3C6F29-04EA-7C46-B17D-A54F052779EE}" srcOrd="0" destOrd="0" presId="urn:microsoft.com/office/officeart/2008/layout/LinedList"/>
    <dgm:cxn modelId="{C45DA4DF-51D5-814D-A663-37853EF3B3B2}" type="presParOf" srcId="{589B1027-E48E-3742-ABBA-80F8F1FA6805}" destId="{A52A3729-0CD6-CB4E-88A3-9127A6E203A8}" srcOrd="1" destOrd="0" presId="urn:microsoft.com/office/officeart/2008/layout/LinedList"/>
    <dgm:cxn modelId="{0AEA46C9-AD2F-B949-9D66-88482B4619BB}" type="presParOf" srcId="{A52A3729-0CD6-CB4E-88A3-9127A6E203A8}" destId="{D07F2F3E-6862-4242-BE9C-91EB3CAC2D95}" srcOrd="0" destOrd="0" presId="urn:microsoft.com/office/officeart/2008/layout/LinedList"/>
    <dgm:cxn modelId="{E6C18DC9-FAFE-C643-9F4B-5D6E52F4A005}" type="presParOf" srcId="{A52A3729-0CD6-CB4E-88A3-9127A6E203A8}" destId="{1D52D401-95FB-B74E-8837-9A49607B159B}" srcOrd="1" destOrd="0" presId="urn:microsoft.com/office/officeart/2008/layout/LinedList"/>
    <dgm:cxn modelId="{9BD543B5-9096-E74F-A148-EDE4EBA625E3}" type="presParOf" srcId="{589B1027-E48E-3742-ABBA-80F8F1FA6805}" destId="{F69B99D4-D76B-7B43-BD2A-D5A7C7276550}" srcOrd="2" destOrd="0" presId="urn:microsoft.com/office/officeart/2008/layout/LinedList"/>
    <dgm:cxn modelId="{E14C9313-9580-0046-81A6-39057B2A3D29}" type="presParOf" srcId="{589B1027-E48E-3742-ABBA-80F8F1FA6805}" destId="{9F6AD1D7-5CF4-104E-B12E-719C7D63A52A}" srcOrd="3" destOrd="0" presId="urn:microsoft.com/office/officeart/2008/layout/LinedList"/>
    <dgm:cxn modelId="{70D823F3-4E20-5D46-99D1-D4D93F35EDB8}" type="presParOf" srcId="{9F6AD1D7-5CF4-104E-B12E-719C7D63A52A}" destId="{5A5C7F84-BDB5-A04D-9CCD-CFD1A0250293}" srcOrd="0" destOrd="0" presId="urn:microsoft.com/office/officeart/2008/layout/LinedList"/>
    <dgm:cxn modelId="{495C069E-BBA7-1342-9A30-A133DFFD0633}" type="presParOf" srcId="{9F6AD1D7-5CF4-104E-B12E-719C7D63A52A}" destId="{FF30B7B2-2CE7-734F-8982-2EB90109FB3F}" srcOrd="1" destOrd="0" presId="urn:microsoft.com/office/officeart/2008/layout/LinedList"/>
    <dgm:cxn modelId="{8064ABC9-1091-AD49-B7F5-794556354C6E}" type="presParOf" srcId="{589B1027-E48E-3742-ABBA-80F8F1FA6805}" destId="{5EBDB585-7FD2-9F4F-9157-FC8AA05693AE}" srcOrd="4" destOrd="0" presId="urn:microsoft.com/office/officeart/2008/layout/LinedList"/>
    <dgm:cxn modelId="{717CB06D-7D11-0942-9AD2-F7D5C5435961}" type="presParOf" srcId="{589B1027-E48E-3742-ABBA-80F8F1FA6805}" destId="{B3294F0E-24E7-9F4F-9F6C-1153DA03351F}" srcOrd="5" destOrd="0" presId="urn:microsoft.com/office/officeart/2008/layout/LinedList"/>
    <dgm:cxn modelId="{4C386E8B-FFD9-D34A-9831-21C7145C16DB}" type="presParOf" srcId="{B3294F0E-24E7-9F4F-9F6C-1153DA03351F}" destId="{195E44AD-A408-A24D-870E-8A853967EB43}" srcOrd="0" destOrd="0" presId="urn:microsoft.com/office/officeart/2008/layout/LinedList"/>
    <dgm:cxn modelId="{450E253E-B3C0-0646-8D9C-0BCE29D6606A}" type="presParOf" srcId="{B3294F0E-24E7-9F4F-9F6C-1153DA03351F}" destId="{291952C6-E017-1B43-BFBF-BB6D7EB082D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8FFE8D-213D-42C3-8B81-25FE20B6A24A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93386E7-DAE7-4975-A7C6-CB5F3F7A1D19}">
      <dgm:prSet/>
      <dgm:spPr/>
      <dgm:t>
        <a:bodyPr/>
        <a:lstStyle/>
        <a:p>
          <a:r>
            <a:rPr lang="et-EE"/>
            <a:t>P - Political</a:t>
          </a:r>
          <a:endParaRPr lang="en-US"/>
        </a:p>
      </dgm:t>
    </dgm:pt>
    <dgm:pt modelId="{AF6C47C7-998A-4EF1-A11E-9BE65F74F467}" type="parTrans" cxnId="{55F6FDCD-1A02-4F20-8B07-0298461DD06A}">
      <dgm:prSet/>
      <dgm:spPr/>
      <dgm:t>
        <a:bodyPr/>
        <a:lstStyle/>
        <a:p>
          <a:endParaRPr lang="en-US"/>
        </a:p>
      </dgm:t>
    </dgm:pt>
    <dgm:pt modelId="{408F835D-E9EC-4C11-BD29-CB31FC5307FF}" type="sibTrans" cxnId="{55F6FDCD-1A02-4F20-8B07-0298461DD06A}">
      <dgm:prSet/>
      <dgm:spPr/>
      <dgm:t>
        <a:bodyPr/>
        <a:lstStyle/>
        <a:p>
          <a:endParaRPr lang="en-US"/>
        </a:p>
      </dgm:t>
    </dgm:pt>
    <dgm:pt modelId="{F1BA5219-B5AF-4F1A-9F22-AD662C578F6F}">
      <dgm:prSet/>
      <dgm:spPr/>
      <dgm:t>
        <a:bodyPr/>
        <a:lstStyle/>
        <a:p>
          <a:r>
            <a:rPr lang="et-EE"/>
            <a:t>E - Economic</a:t>
          </a:r>
          <a:endParaRPr lang="en-US"/>
        </a:p>
      </dgm:t>
    </dgm:pt>
    <dgm:pt modelId="{3CD93949-10CE-4AE1-ADB7-3AA3BEC6E8AF}" type="parTrans" cxnId="{1F462D00-3779-4687-9E44-AC162401A693}">
      <dgm:prSet/>
      <dgm:spPr/>
      <dgm:t>
        <a:bodyPr/>
        <a:lstStyle/>
        <a:p>
          <a:endParaRPr lang="en-US"/>
        </a:p>
      </dgm:t>
    </dgm:pt>
    <dgm:pt modelId="{CCF4EC1B-B778-43C9-A96B-6BF389B18D2D}" type="sibTrans" cxnId="{1F462D00-3779-4687-9E44-AC162401A693}">
      <dgm:prSet/>
      <dgm:spPr/>
      <dgm:t>
        <a:bodyPr/>
        <a:lstStyle/>
        <a:p>
          <a:endParaRPr lang="en-US"/>
        </a:p>
      </dgm:t>
    </dgm:pt>
    <dgm:pt modelId="{8EF3B478-22E3-44DB-8C6E-C7EA2A069896}">
      <dgm:prSet/>
      <dgm:spPr/>
      <dgm:t>
        <a:bodyPr/>
        <a:lstStyle/>
        <a:p>
          <a:r>
            <a:rPr lang="et-EE"/>
            <a:t>S - Social</a:t>
          </a:r>
          <a:endParaRPr lang="en-US"/>
        </a:p>
      </dgm:t>
    </dgm:pt>
    <dgm:pt modelId="{5D72F466-1CFB-4470-BB0B-9609E318BF2A}" type="parTrans" cxnId="{FD454C23-CDD8-4478-AC13-7E18500113E6}">
      <dgm:prSet/>
      <dgm:spPr/>
      <dgm:t>
        <a:bodyPr/>
        <a:lstStyle/>
        <a:p>
          <a:endParaRPr lang="en-US"/>
        </a:p>
      </dgm:t>
    </dgm:pt>
    <dgm:pt modelId="{9C21C013-E3A1-4D50-AF5A-80D9CAE6C833}" type="sibTrans" cxnId="{FD454C23-CDD8-4478-AC13-7E18500113E6}">
      <dgm:prSet/>
      <dgm:spPr/>
      <dgm:t>
        <a:bodyPr/>
        <a:lstStyle/>
        <a:p>
          <a:endParaRPr lang="en-US"/>
        </a:p>
      </dgm:t>
    </dgm:pt>
    <dgm:pt modelId="{5BA6FE8B-AAAA-4420-8336-FD6FA0C1CD3E}">
      <dgm:prSet/>
      <dgm:spPr/>
      <dgm:t>
        <a:bodyPr/>
        <a:lstStyle/>
        <a:p>
          <a:r>
            <a:rPr lang="et-EE"/>
            <a:t>T - Technological</a:t>
          </a:r>
          <a:endParaRPr lang="en-US"/>
        </a:p>
      </dgm:t>
    </dgm:pt>
    <dgm:pt modelId="{675ECDD1-6C86-4FFB-922B-2E872FC2B87C}" type="parTrans" cxnId="{FFD33D86-375A-49E8-8ECE-5080C4A03D86}">
      <dgm:prSet/>
      <dgm:spPr/>
      <dgm:t>
        <a:bodyPr/>
        <a:lstStyle/>
        <a:p>
          <a:endParaRPr lang="en-US"/>
        </a:p>
      </dgm:t>
    </dgm:pt>
    <dgm:pt modelId="{FEA60DD4-8251-49C6-896D-AF9CABE792F4}" type="sibTrans" cxnId="{FFD33D86-375A-49E8-8ECE-5080C4A03D86}">
      <dgm:prSet/>
      <dgm:spPr/>
      <dgm:t>
        <a:bodyPr/>
        <a:lstStyle/>
        <a:p>
          <a:endParaRPr lang="en-US"/>
        </a:p>
      </dgm:t>
    </dgm:pt>
    <dgm:pt modelId="{31D59BE2-3D3B-4826-81D1-35674DA7AD61}">
      <dgm:prSet/>
      <dgm:spPr/>
      <dgm:t>
        <a:bodyPr/>
        <a:lstStyle/>
        <a:p>
          <a:r>
            <a:rPr lang="et-EE"/>
            <a:t>E - Environmental</a:t>
          </a:r>
          <a:endParaRPr lang="en-US"/>
        </a:p>
      </dgm:t>
    </dgm:pt>
    <dgm:pt modelId="{88BA6F95-37A2-4273-AB54-E65AEF44DD00}" type="parTrans" cxnId="{5E82843E-04BB-4BAE-8A80-8F539700BAEC}">
      <dgm:prSet/>
      <dgm:spPr/>
      <dgm:t>
        <a:bodyPr/>
        <a:lstStyle/>
        <a:p>
          <a:endParaRPr lang="en-US"/>
        </a:p>
      </dgm:t>
    </dgm:pt>
    <dgm:pt modelId="{A585585C-183D-49BB-AF37-7D93E4CAA6EE}" type="sibTrans" cxnId="{5E82843E-04BB-4BAE-8A80-8F539700BAEC}">
      <dgm:prSet/>
      <dgm:spPr/>
      <dgm:t>
        <a:bodyPr/>
        <a:lstStyle/>
        <a:p>
          <a:endParaRPr lang="en-US"/>
        </a:p>
      </dgm:t>
    </dgm:pt>
    <dgm:pt modelId="{FDD73609-48FF-4925-AA66-B7E0D53250A1}">
      <dgm:prSet/>
      <dgm:spPr/>
      <dgm:t>
        <a:bodyPr/>
        <a:lstStyle/>
        <a:p>
          <a:r>
            <a:rPr lang="et-EE"/>
            <a:t>L - Legal</a:t>
          </a:r>
          <a:endParaRPr lang="en-US"/>
        </a:p>
      </dgm:t>
    </dgm:pt>
    <dgm:pt modelId="{A2BFBB62-A280-40EA-A115-23B98787C89B}" type="parTrans" cxnId="{49D60DDD-F487-4A95-8257-DFC140375734}">
      <dgm:prSet/>
      <dgm:spPr/>
      <dgm:t>
        <a:bodyPr/>
        <a:lstStyle/>
        <a:p>
          <a:endParaRPr lang="en-US"/>
        </a:p>
      </dgm:t>
    </dgm:pt>
    <dgm:pt modelId="{DE6658C2-7CEC-4199-9DD9-C43251831398}" type="sibTrans" cxnId="{49D60DDD-F487-4A95-8257-DFC140375734}">
      <dgm:prSet/>
      <dgm:spPr/>
      <dgm:t>
        <a:bodyPr/>
        <a:lstStyle/>
        <a:p>
          <a:endParaRPr lang="en-US"/>
        </a:p>
      </dgm:t>
    </dgm:pt>
    <dgm:pt modelId="{F687AC32-A58C-0549-B354-BEE93FB7C2A0}" type="pres">
      <dgm:prSet presAssocID="{088FFE8D-213D-42C3-8B81-25FE20B6A24A}" presName="linear" presStyleCnt="0">
        <dgm:presLayoutVars>
          <dgm:dir/>
          <dgm:animLvl val="lvl"/>
          <dgm:resizeHandles val="exact"/>
        </dgm:presLayoutVars>
      </dgm:prSet>
      <dgm:spPr/>
    </dgm:pt>
    <dgm:pt modelId="{0CB65938-B46E-4642-86C8-60C9BF7B48A8}" type="pres">
      <dgm:prSet presAssocID="{C93386E7-DAE7-4975-A7C6-CB5F3F7A1D19}" presName="parentLin" presStyleCnt="0"/>
      <dgm:spPr/>
    </dgm:pt>
    <dgm:pt modelId="{EC1CB880-6C1C-B943-AC4F-12CA3918DC33}" type="pres">
      <dgm:prSet presAssocID="{C93386E7-DAE7-4975-A7C6-CB5F3F7A1D19}" presName="parentLeftMargin" presStyleLbl="node1" presStyleIdx="0" presStyleCnt="6"/>
      <dgm:spPr/>
    </dgm:pt>
    <dgm:pt modelId="{0D524D0D-1DCC-B049-8FA1-32916A7666E0}" type="pres">
      <dgm:prSet presAssocID="{C93386E7-DAE7-4975-A7C6-CB5F3F7A1D1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22C1302-54E5-AC4A-BE39-0CF403A00DD2}" type="pres">
      <dgm:prSet presAssocID="{C93386E7-DAE7-4975-A7C6-CB5F3F7A1D19}" presName="negativeSpace" presStyleCnt="0"/>
      <dgm:spPr/>
    </dgm:pt>
    <dgm:pt modelId="{A5E0CC2D-7182-8545-B904-14615F79B65E}" type="pres">
      <dgm:prSet presAssocID="{C93386E7-DAE7-4975-A7C6-CB5F3F7A1D19}" presName="childText" presStyleLbl="conFgAcc1" presStyleIdx="0" presStyleCnt="6">
        <dgm:presLayoutVars>
          <dgm:bulletEnabled val="1"/>
        </dgm:presLayoutVars>
      </dgm:prSet>
      <dgm:spPr/>
    </dgm:pt>
    <dgm:pt modelId="{72CBECB5-999B-0548-A1B4-BDC6E8155275}" type="pres">
      <dgm:prSet presAssocID="{408F835D-E9EC-4C11-BD29-CB31FC5307FF}" presName="spaceBetweenRectangles" presStyleCnt="0"/>
      <dgm:spPr/>
    </dgm:pt>
    <dgm:pt modelId="{E8BCF151-D302-E54B-9092-E184B4215014}" type="pres">
      <dgm:prSet presAssocID="{F1BA5219-B5AF-4F1A-9F22-AD662C578F6F}" presName="parentLin" presStyleCnt="0"/>
      <dgm:spPr/>
    </dgm:pt>
    <dgm:pt modelId="{25E47103-6A54-E243-A657-D40F08873B32}" type="pres">
      <dgm:prSet presAssocID="{F1BA5219-B5AF-4F1A-9F22-AD662C578F6F}" presName="parentLeftMargin" presStyleLbl="node1" presStyleIdx="0" presStyleCnt="6"/>
      <dgm:spPr/>
    </dgm:pt>
    <dgm:pt modelId="{33FDC609-75B3-5F48-BF96-3B71042D3CAD}" type="pres">
      <dgm:prSet presAssocID="{F1BA5219-B5AF-4F1A-9F22-AD662C578F6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CCDC716-8FB3-5040-80FF-3877615F6446}" type="pres">
      <dgm:prSet presAssocID="{F1BA5219-B5AF-4F1A-9F22-AD662C578F6F}" presName="negativeSpace" presStyleCnt="0"/>
      <dgm:spPr/>
    </dgm:pt>
    <dgm:pt modelId="{05ADAF66-C703-364D-889D-00EB64457ED0}" type="pres">
      <dgm:prSet presAssocID="{F1BA5219-B5AF-4F1A-9F22-AD662C578F6F}" presName="childText" presStyleLbl="conFgAcc1" presStyleIdx="1" presStyleCnt="6">
        <dgm:presLayoutVars>
          <dgm:bulletEnabled val="1"/>
        </dgm:presLayoutVars>
      </dgm:prSet>
      <dgm:spPr/>
    </dgm:pt>
    <dgm:pt modelId="{5D51B060-C52B-1C47-BB70-09A101AEC752}" type="pres">
      <dgm:prSet presAssocID="{CCF4EC1B-B778-43C9-A96B-6BF389B18D2D}" presName="spaceBetweenRectangles" presStyleCnt="0"/>
      <dgm:spPr/>
    </dgm:pt>
    <dgm:pt modelId="{F97F1711-8997-F846-B5DE-45270737937E}" type="pres">
      <dgm:prSet presAssocID="{8EF3B478-22E3-44DB-8C6E-C7EA2A069896}" presName="parentLin" presStyleCnt="0"/>
      <dgm:spPr/>
    </dgm:pt>
    <dgm:pt modelId="{57CF232A-6B1F-C643-86A4-2420ACA86344}" type="pres">
      <dgm:prSet presAssocID="{8EF3B478-22E3-44DB-8C6E-C7EA2A069896}" presName="parentLeftMargin" presStyleLbl="node1" presStyleIdx="1" presStyleCnt="6"/>
      <dgm:spPr/>
    </dgm:pt>
    <dgm:pt modelId="{5F39000C-82BA-944E-B072-33FCEAC89C01}" type="pres">
      <dgm:prSet presAssocID="{8EF3B478-22E3-44DB-8C6E-C7EA2A06989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5759706-F503-C345-972E-0FB6BBAC5C31}" type="pres">
      <dgm:prSet presAssocID="{8EF3B478-22E3-44DB-8C6E-C7EA2A069896}" presName="negativeSpace" presStyleCnt="0"/>
      <dgm:spPr/>
    </dgm:pt>
    <dgm:pt modelId="{77471E51-1551-5C4C-A4F5-DC1E1EF43E3E}" type="pres">
      <dgm:prSet presAssocID="{8EF3B478-22E3-44DB-8C6E-C7EA2A069896}" presName="childText" presStyleLbl="conFgAcc1" presStyleIdx="2" presStyleCnt="6">
        <dgm:presLayoutVars>
          <dgm:bulletEnabled val="1"/>
        </dgm:presLayoutVars>
      </dgm:prSet>
      <dgm:spPr/>
    </dgm:pt>
    <dgm:pt modelId="{54113A72-C78D-074A-B1A7-44E6459B3482}" type="pres">
      <dgm:prSet presAssocID="{9C21C013-E3A1-4D50-AF5A-80D9CAE6C833}" presName="spaceBetweenRectangles" presStyleCnt="0"/>
      <dgm:spPr/>
    </dgm:pt>
    <dgm:pt modelId="{7AA73AB2-E427-9E4D-A040-C2DE424C4C16}" type="pres">
      <dgm:prSet presAssocID="{5BA6FE8B-AAAA-4420-8336-FD6FA0C1CD3E}" presName="parentLin" presStyleCnt="0"/>
      <dgm:spPr/>
    </dgm:pt>
    <dgm:pt modelId="{FDA68FFE-CF47-C84A-A20E-CF5592895238}" type="pres">
      <dgm:prSet presAssocID="{5BA6FE8B-AAAA-4420-8336-FD6FA0C1CD3E}" presName="parentLeftMargin" presStyleLbl="node1" presStyleIdx="2" presStyleCnt="6"/>
      <dgm:spPr/>
    </dgm:pt>
    <dgm:pt modelId="{8938CF05-02C0-C94A-A648-1608DF33204F}" type="pres">
      <dgm:prSet presAssocID="{5BA6FE8B-AAAA-4420-8336-FD6FA0C1CD3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FC4FB26-445F-0845-A148-707B2E3F8F38}" type="pres">
      <dgm:prSet presAssocID="{5BA6FE8B-AAAA-4420-8336-FD6FA0C1CD3E}" presName="negativeSpace" presStyleCnt="0"/>
      <dgm:spPr/>
    </dgm:pt>
    <dgm:pt modelId="{4A1F5FD2-A7FA-2F4D-9E72-88E392AB34A3}" type="pres">
      <dgm:prSet presAssocID="{5BA6FE8B-AAAA-4420-8336-FD6FA0C1CD3E}" presName="childText" presStyleLbl="conFgAcc1" presStyleIdx="3" presStyleCnt="6">
        <dgm:presLayoutVars>
          <dgm:bulletEnabled val="1"/>
        </dgm:presLayoutVars>
      </dgm:prSet>
      <dgm:spPr/>
    </dgm:pt>
    <dgm:pt modelId="{2CFBAFB4-7C1D-134D-92F7-E0C3748A1C19}" type="pres">
      <dgm:prSet presAssocID="{FEA60DD4-8251-49C6-896D-AF9CABE792F4}" presName="spaceBetweenRectangles" presStyleCnt="0"/>
      <dgm:spPr/>
    </dgm:pt>
    <dgm:pt modelId="{0CE12D9D-5302-DB42-B34A-2B1F1E408394}" type="pres">
      <dgm:prSet presAssocID="{31D59BE2-3D3B-4826-81D1-35674DA7AD61}" presName="parentLin" presStyleCnt="0"/>
      <dgm:spPr/>
    </dgm:pt>
    <dgm:pt modelId="{0E26C167-CEA1-FD47-84D7-F32B093B495A}" type="pres">
      <dgm:prSet presAssocID="{31D59BE2-3D3B-4826-81D1-35674DA7AD61}" presName="parentLeftMargin" presStyleLbl="node1" presStyleIdx="3" presStyleCnt="6"/>
      <dgm:spPr/>
    </dgm:pt>
    <dgm:pt modelId="{4D1FA7DC-30E2-A64E-956E-408D94E1D010}" type="pres">
      <dgm:prSet presAssocID="{31D59BE2-3D3B-4826-81D1-35674DA7AD6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76E1F86-B99A-F446-B01B-26AD12ADE1D5}" type="pres">
      <dgm:prSet presAssocID="{31D59BE2-3D3B-4826-81D1-35674DA7AD61}" presName="negativeSpace" presStyleCnt="0"/>
      <dgm:spPr/>
    </dgm:pt>
    <dgm:pt modelId="{5523A3DC-AE84-DF48-B397-4AA50323FB1F}" type="pres">
      <dgm:prSet presAssocID="{31D59BE2-3D3B-4826-81D1-35674DA7AD61}" presName="childText" presStyleLbl="conFgAcc1" presStyleIdx="4" presStyleCnt="6">
        <dgm:presLayoutVars>
          <dgm:bulletEnabled val="1"/>
        </dgm:presLayoutVars>
      </dgm:prSet>
      <dgm:spPr/>
    </dgm:pt>
    <dgm:pt modelId="{BF901FBA-7B7A-2040-8A51-25A2619611A9}" type="pres">
      <dgm:prSet presAssocID="{A585585C-183D-49BB-AF37-7D93E4CAA6EE}" presName="spaceBetweenRectangles" presStyleCnt="0"/>
      <dgm:spPr/>
    </dgm:pt>
    <dgm:pt modelId="{1368CC15-E961-344B-8BAB-ED70E0716FC6}" type="pres">
      <dgm:prSet presAssocID="{FDD73609-48FF-4925-AA66-B7E0D53250A1}" presName="parentLin" presStyleCnt="0"/>
      <dgm:spPr/>
    </dgm:pt>
    <dgm:pt modelId="{6C35FB72-CA7F-E642-B4BF-6E70E52A92DF}" type="pres">
      <dgm:prSet presAssocID="{FDD73609-48FF-4925-AA66-B7E0D53250A1}" presName="parentLeftMargin" presStyleLbl="node1" presStyleIdx="4" presStyleCnt="6"/>
      <dgm:spPr/>
    </dgm:pt>
    <dgm:pt modelId="{D8BA2D8B-F06F-6443-BCDA-AADC51C5B488}" type="pres">
      <dgm:prSet presAssocID="{FDD73609-48FF-4925-AA66-B7E0D53250A1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8754DA24-6524-B847-A706-0204238AF788}" type="pres">
      <dgm:prSet presAssocID="{FDD73609-48FF-4925-AA66-B7E0D53250A1}" presName="negativeSpace" presStyleCnt="0"/>
      <dgm:spPr/>
    </dgm:pt>
    <dgm:pt modelId="{B999AAC6-745F-DE4F-8E3B-6BC7E1C25B40}" type="pres">
      <dgm:prSet presAssocID="{FDD73609-48FF-4925-AA66-B7E0D53250A1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1F462D00-3779-4687-9E44-AC162401A693}" srcId="{088FFE8D-213D-42C3-8B81-25FE20B6A24A}" destId="{F1BA5219-B5AF-4F1A-9F22-AD662C578F6F}" srcOrd="1" destOrd="0" parTransId="{3CD93949-10CE-4AE1-ADB7-3AA3BEC6E8AF}" sibTransId="{CCF4EC1B-B778-43C9-A96B-6BF389B18D2D}"/>
    <dgm:cxn modelId="{3303EF16-F028-3041-91C6-A9EC5BE098D7}" type="presOf" srcId="{F1BA5219-B5AF-4F1A-9F22-AD662C578F6F}" destId="{33FDC609-75B3-5F48-BF96-3B71042D3CAD}" srcOrd="1" destOrd="0" presId="urn:microsoft.com/office/officeart/2005/8/layout/list1"/>
    <dgm:cxn modelId="{EC8CD921-D0EB-5944-A53F-AB043717AB6E}" type="presOf" srcId="{5BA6FE8B-AAAA-4420-8336-FD6FA0C1CD3E}" destId="{FDA68FFE-CF47-C84A-A20E-CF5592895238}" srcOrd="0" destOrd="0" presId="urn:microsoft.com/office/officeart/2005/8/layout/list1"/>
    <dgm:cxn modelId="{FD454C23-CDD8-4478-AC13-7E18500113E6}" srcId="{088FFE8D-213D-42C3-8B81-25FE20B6A24A}" destId="{8EF3B478-22E3-44DB-8C6E-C7EA2A069896}" srcOrd="2" destOrd="0" parTransId="{5D72F466-1CFB-4470-BB0B-9609E318BF2A}" sibTransId="{9C21C013-E3A1-4D50-AF5A-80D9CAE6C833}"/>
    <dgm:cxn modelId="{9266972A-3326-5946-AB38-01C5F90FABCB}" type="presOf" srcId="{F1BA5219-B5AF-4F1A-9F22-AD662C578F6F}" destId="{25E47103-6A54-E243-A657-D40F08873B32}" srcOrd="0" destOrd="0" presId="urn:microsoft.com/office/officeart/2005/8/layout/list1"/>
    <dgm:cxn modelId="{4648042C-9C59-4B41-B2AF-4A1E56B18CEE}" type="presOf" srcId="{088FFE8D-213D-42C3-8B81-25FE20B6A24A}" destId="{F687AC32-A58C-0549-B354-BEE93FB7C2A0}" srcOrd="0" destOrd="0" presId="urn:microsoft.com/office/officeart/2005/8/layout/list1"/>
    <dgm:cxn modelId="{5D65A62D-761F-204A-8686-C26CEDE9DC77}" type="presOf" srcId="{FDD73609-48FF-4925-AA66-B7E0D53250A1}" destId="{6C35FB72-CA7F-E642-B4BF-6E70E52A92DF}" srcOrd="0" destOrd="0" presId="urn:microsoft.com/office/officeart/2005/8/layout/list1"/>
    <dgm:cxn modelId="{1C96E630-297A-1E4B-A987-711046AB0270}" type="presOf" srcId="{5BA6FE8B-AAAA-4420-8336-FD6FA0C1CD3E}" destId="{8938CF05-02C0-C94A-A648-1608DF33204F}" srcOrd="1" destOrd="0" presId="urn:microsoft.com/office/officeart/2005/8/layout/list1"/>
    <dgm:cxn modelId="{5E82843E-04BB-4BAE-8A80-8F539700BAEC}" srcId="{088FFE8D-213D-42C3-8B81-25FE20B6A24A}" destId="{31D59BE2-3D3B-4826-81D1-35674DA7AD61}" srcOrd="4" destOrd="0" parTransId="{88BA6F95-37A2-4273-AB54-E65AEF44DD00}" sibTransId="{A585585C-183D-49BB-AF37-7D93E4CAA6EE}"/>
    <dgm:cxn modelId="{52776B42-61A5-5543-8380-38599311100E}" type="presOf" srcId="{C93386E7-DAE7-4975-A7C6-CB5F3F7A1D19}" destId="{EC1CB880-6C1C-B943-AC4F-12CA3918DC33}" srcOrd="0" destOrd="0" presId="urn:microsoft.com/office/officeart/2005/8/layout/list1"/>
    <dgm:cxn modelId="{FC959944-65AF-D747-911B-05E8D81197B6}" type="presOf" srcId="{31D59BE2-3D3B-4826-81D1-35674DA7AD61}" destId="{0E26C167-CEA1-FD47-84D7-F32B093B495A}" srcOrd="0" destOrd="0" presId="urn:microsoft.com/office/officeart/2005/8/layout/list1"/>
    <dgm:cxn modelId="{C6975653-01D6-4F43-ADD7-3171990E624C}" type="presOf" srcId="{8EF3B478-22E3-44DB-8C6E-C7EA2A069896}" destId="{57CF232A-6B1F-C643-86A4-2420ACA86344}" srcOrd="0" destOrd="0" presId="urn:microsoft.com/office/officeart/2005/8/layout/list1"/>
    <dgm:cxn modelId="{A9F9915D-463D-3B4F-9735-F7114F7A80E2}" type="presOf" srcId="{C93386E7-DAE7-4975-A7C6-CB5F3F7A1D19}" destId="{0D524D0D-1DCC-B049-8FA1-32916A7666E0}" srcOrd="1" destOrd="0" presId="urn:microsoft.com/office/officeart/2005/8/layout/list1"/>
    <dgm:cxn modelId="{08DFCF7E-F18C-C340-83E4-1776B7DA111B}" type="presOf" srcId="{8EF3B478-22E3-44DB-8C6E-C7EA2A069896}" destId="{5F39000C-82BA-944E-B072-33FCEAC89C01}" srcOrd="1" destOrd="0" presId="urn:microsoft.com/office/officeart/2005/8/layout/list1"/>
    <dgm:cxn modelId="{FFD33D86-375A-49E8-8ECE-5080C4A03D86}" srcId="{088FFE8D-213D-42C3-8B81-25FE20B6A24A}" destId="{5BA6FE8B-AAAA-4420-8336-FD6FA0C1CD3E}" srcOrd="3" destOrd="0" parTransId="{675ECDD1-6C86-4FFB-922B-2E872FC2B87C}" sibTransId="{FEA60DD4-8251-49C6-896D-AF9CABE792F4}"/>
    <dgm:cxn modelId="{2FC4C0B2-F195-B140-B62D-47AF08BF0AD2}" type="presOf" srcId="{FDD73609-48FF-4925-AA66-B7E0D53250A1}" destId="{D8BA2D8B-F06F-6443-BCDA-AADC51C5B488}" srcOrd="1" destOrd="0" presId="urn:microsoft.com/office/officeart/2005/8/layout/list1"/>
    <dgm:cxn modelId="{6A7E9FCC-EBC0-3949-BDE7-63DE13F52E30}" type="presOf" srcId="{31D59BE2-3D3B-4826-81D1-35674DA7AD61}" destId="{4D1FA7DC-30E2-A64E-956E-408D94E1D010}" srcOrd="1" destOrd="0" presId="urn:microsoft.com/office/officeart/2005/8/layout/list1"/>
    <dgm:cxn modelId="{55F6FDCD-1A02-4F20-8B07-0298461DD06A}" srcId="{088FFE8D-213D-42C3-8B81-25FE20B6A24A}" destId="{C93386E7-DAE7-4975-A7C6-CB5F3F7A1D19}" srcOrd="0" destOrd="0" parTransId="{AF6C47C7-998A-4EF1-A11E-9BE65F74F467}" sibTransId="{408F835D-E9EC-4C11-BD29-CB31FC5307FF}"/>
    <dgm:cxn modelId="{49D60DDD-F487-4A95-8257-DFC140375734}" srcId="{088FFE8D-213D-42C3-8B81-25FE20B6A24A}" destId="{FDD73609-48FF-4925-AA66-B7E0D53250A1}" srcOrd="5" destOrd="0" parTransId="{A2BFBB62-A280-40EA-A115-23B98787C89B}" sibTransId="{DE6658C2-7CEC-4199-9DD9-C43251831398}"/>
    <dgm:cxn modelId="{C636E5E8-B737-334B-BE79-A2BD1648AA5B}" type="presParOf" srcId="{F687AC32-A58C-0549-B354-BEE93FB7C2A0}" destId="{0CB65938-B46E-4642-86C8-60C9BF7B48A8}" srcOrd="0" destOrd="0" presId="urn:microsoft.com/office/officeart/2005/8/layout/list1"/>
    <dgm:cxn modelId="{385B087D-94E8-824B-9462-0D373C9E2D52}" type="presParOf" srcId="{0CB65938-B46E-4642-86C8-60C9BF7B48A8}" destId="{EC1CB880-6C1C-B943-AC4F-12CA3918DC33}" srcOrd="0" destOrd="0" presId="urn:microsoft.com/office/officeart/2005/8/layout/list1"/>
    <dgm:cxn modelId="{62E28492-1DB1-6D47-BB75-191FBE000730}" type="presParOf" srcId="{0CB65938-B46E-4642-86C8-60C9BF7B48A8}" destId="{0D524D0D-1DCC-B049-8FA1-32916A7666E0}" srcOrd="1" destOrd="0" presId="urn:microsoft.com/office/officeart/2005/8/layout/list1"/>
    <dgm:cxn modelId="{5F9556FB-55CD-0147-AB18-9BBD3027984E}" type="presParOf" srcId="{F687AC32-A58C-0549-B354-BEE93FB7C2A0}" destId="{622C1302-54E5-AC4A-BE39-0CF403A00DD2}" srcOrd="1" destOrd="0" presId="urn:microsoft.com/office/officeart/2005/8/layout/list1"/>
    <dgm:cxn modelId="{97C2C397-B1E9-014D-8E12-1189236BD92A}" type="presParOf" srcId="{F687AC32-A58C-0549-B354-BEE93FB7C2A0}" destId="{A5E0CC2D-7182-8545-B904-14615F79B65E}" srcOrd="2" destOrd="0" presId="urn:microsoft.com/office/officeart/2005/8/layout/list1"/>
    <dgm:cxn modelId="{5F2A4FAC-FC59-E642-9073-1F15E6EDB0AF}" type="presParOf" srcId="{F687AC32-A58C-0549-B354-BEE93FB7C2A0}" destId="{72CBECB5-999B-0548-A1B4-BDC6E8155275}" srcOrd="3" destOrd="0" presId="urn:microsoft.com/office/officeart/2005/8/layout/list1"/>
    <dgm:cxn modelId="{1ED070DD-15B3-E04F-B9A1-1AC5CBF94312}" type="presParOf" srcId="{F687AC32-A58C-0549-B354-BEE93FB7C2A0}" destId="{E8BCF151-D302-E54B-9092-E184B4215014}" srcOrd="4" destOrd="0" presId="urn:microsoft.com/office/officeart/2005/8/layout/list1"/>
    <dgm:cxn modelId="{B23527DF-B3C8-F94D-80B8-E83783A243A0}" type="presParOf" srcId="{E8BCF151-D302-E54B-9092-E184B4215014}" destId="{25E47103-6A54-E243-A657-D40F08873B32}" srcOrd="0" destOrd="0" presId="urn:microsoft.com/office/officeart/2005/8/layout/list1"/>
    <dgm:cxn modelId="{71252E7F-8EE0-CC4E-B8F5-EFAF94344497}" type="presParOf" srcId="{E8BCF151-D302-E54B-9092-E184B4215014}" destId="{33FDC609-75B3-5F48-BF96-3B71042D3CAD}" srcOrd="1" destOrd="0" presId="urn:microsoft.com/office/officeart/2005/8/layout/list1"/>
    <dgm:cxn modelId="{08A7DF09-0BD5-D443-9EDB-A6FE90D5B35A}" type="presParOf" srcId="{F687AC32-A58C-0549-B354-BEE93FB7C2A0}" destId="{ECCDC716-8FB3-5040-80FF-3877615F6446}" srcOrd="5" destOrd="0" presId="urn:microsoft.com/office/officeart/2005/8/layout/list1"/>
    <dgm:cxn modelId="{BA70F5B6-FE80-9F41-9D27-3A37E426A531}" type="presParOf" srcId="{F687AC32-A58C-0549-B354-BEE93FB7C2A0}" destId="{05ADAF66-C703-364D-889D-00EB64457ED0}" srcOrd="6" destOrd="0" presId="urn:microsoft.com/office/officeart/2005/8/layout/list1"/>
    <dgm:cxn modelId="{CD575E9C-CE69-F542-B174-896CE4CE4506}" type="presParOf" srcId="{F687AC32-A58C-0549-B354-BEE93FB7C2A0}" destId="{5D51B060-C52B-1C47-BB70-09A101AEC752}" srcOrd="7" destOrd="0" presId="urn:microsoft.com/office/officeart/2005/8/layout/list1"/>
    <dgm:cxn modelId="{3B68C0D0-E05B-A540-ACA3-0E0F8FF697CE}" type="presParOf" srcId="{F687AC32-A58C-0549-B354-BEE93FB7C2A0}" destId="{F97F1711-8997-F846-B5DE-45270737937E}" srcOrd="8" destOrd="0" presId="urn:microsoft.com/office/officeart/2005/8/layout/list1"/>
    <dgm:cxn modelId="{8482AE3A-3C79-5145-91D7-02978F69AC4A}" type="presParOf" srcId="{F97F1711-8997-F846-B5DE-45270737937E}" destId="{57CF232A-6B1F-C643-86A4-2420ACA86344}" srcOrd="0" destOrd="0" presId="urn:microsoft.com/office/officeart/2005/8/layout/list1"/>
    <dgm:cxn modelId="{2A1B13D0-DE77-094D-A3CE-E6ECEB5720B9}" type="presParOf" srcId="{F97F1711-8997-F846-B5DE-45270737937E}" destId="{5F39000C-82BA-944E-B072-33FCEAC89C01}" srcOrd="1" destOrd="0" presId="urn:microsoft.com/office/officeart/2005/8/layout/list1"/>
    <dgm:cxn modelId="{B223176C-3B13-7E48-9203-60887BC53BE1}" type="presParOf" srcId="{F687AC32-A58C-0549-B354-BEE93FB7C2A0}" destId="{75759706-F503-C345-972E-0FB6BBAC5C31}" srcOrd="9" destOrd="0" presId="urn:microsoft.com/office/officeart/2005/8/layout/list1"/>
    <dgm:cxn modelId="{F4EE1EF8-5AFD-B547-A4AE-B16720E3F31A}" type="presParOf" srcId="{F687AC32-A58C-0549-B354-BEE93FB7C2A0}" destId="{77471E51-1551-5C4C-A4F5-DC1E1EF43E3E}" srcOrd="10" destOrd="0" presId="urn:microsoft.com/office/officeart/2005/8/layout/list1"/>
    <dgm:cxn modelId="{1837C913-CB58-CD44-A4D0-46B55DCD0467}" type="presParOf" srcId="{F687AC32-A58C-0549-B354-BEE93FB7C2A0}" destId="{54113A72-C78D-074A-B1A7-44E6459B3482}" srcOrd="11" destOrd="0" presId="urn:microsoft.com/office/officeart/2005/8/layout/list1"/>
    <dgm:cxn modelId="{09BDA319-C932-DA46-ADCD-A73080FF0E39}" type="presParOf" srcId="{F687AC32-A58C-0549-B354-BEE93FB7C2A0}" destId="{7AA73AB2-E427-9E4D-A040-C2DE424C4C16}" srcOrd="12" destOrd="0" presId="urn:microsoft.com/office/officeart/2005/8/layout/list1"/>
    <dgm:cxn modelId="{33624344-1272-DD44-BF50-D78285A0E77D}" type="presParOf" srcId="{7AA73AB2-E427-9E4D-A040-C2DE424C4C16}" destId="{FDA68FFE-CF47-C84A-A20E-CF5592895238}" srcOrd="0" destOrd="0" presId="urn:microsoft.com/office/officeart/2005/8/layout/list1"/>
    <dgm:cxn modelId="{7FA42D5F-BF99-2E44-AE5A-F15D94834493}" type="presParOf" srcId="{7AA73AB2-E427-9E4D-A040-C2DE424C4C16}" destId="{8938CF05-02C0-C94A-A648-1608DF33204F}" srcOrd="1" destOrd="0" presId="urn:microsoft.com/office/officeart/2005/8/layout/list1"/>
    <dgm:cxn modelId="{8987998A-6AF5-6846-86B6-C2C74DC6332A}" type="presParOf" srcId="{F687AC32-A58C-0549-B354-BEE93FB7C2A0}" destId="{7FC4FB26-445F-0845-A148-707B2E3F8F38}" srcOrd="13" destOrd="0" presId="urn:microsoft.com/office/officeart/2005/8/layout/list1"/>
    <dgm:cxn modelId="{91EBE10F-D382-F548-A87F-AE39B6A03B6F}" type="presParOf" srcId="{F687AC32-A58C-0549-B354-BEE93FB7C2A0}" destId="{4A1F5FD2-A7FA-2F4D-9E72-88E392AB34A3}" srcOrd="14" destOrd="0" presId="urn:microsoft.com/office/officeart/2005/8/layout/list1"/>
    <dgm:cxn modelId="{58FD429E-CA4C-8C41-9F5D-D1D908B11D61}" type="presParOf" srcId="{F687AC32-A58C-0549-B354-BEE93FB7C2A0}" destId="{2CFBAFB4-7C1D-134D-92F7-E0C3748A1C19}" srcOrd="15" destOrd="0" presId="urn:microsoft.com/office/officeart/2005/8/layout/list1"/>
    <dgm:cxn modelId="{25D77F1A-09F4-5E45-B84B-138829402A5A}" type="presParOf" srcId="{F687AC32-A58C-0549-B354-BEE93FB7C2A0}" destId="{0CE12D9D-5302-DB42-B34A-2B1F1E408394}" srcOrd="16" destOrd="0" presId="urn:microsoft.com/office/officeart/2005/8/layout/list1"/>
    <dgm:cxn modelId="{52256089-0D22-C540-8332-9BE143F98A13}" type="presParOf" srcId="{0CE12D9D-5302-DB42-B34A-2B1F1E408394}" destId="{0E26C167-CEA1-FD47-84D7-F32B093B495A}" srcOrd="0" destOrd="0" presId="urn:microsoft.com/office/officeart/2005/8/layout/list1"/>
    <dgm:cxn modelId="{5C149872-2E3E-B045-9B12-93EF5CF20B49}" type="presParOf" srcId="{0CE12D9D-5302-DB42-B34A-2B1F1E408394}" destId="{4D1FA7DC-30E2-A64E-956E-408D94E1D010}" srcOrd="1" destOrd="0" presId="urn:microsoft.com/office/officeart/2005/8/layout/list1"/>
    <dgm:cxn modelId="{12975219-3635-114E-8165-8EEA551291A7}" type="presParOf" srcId="{F687AC32-A58C-0549-B354-BEE93FB7C2A0}" destId="{E76E1F86-B99A-F446-B01B-26AD12ADE1D5}" srcOrd="17" destOrd="0" presId="urn:microsoft.com/office/officeart/2005/8/layout/list1"/>
    <dgm:cxn modelId="{4E7BE996-C7D8-E844-94D8-CEDDC119866E}" type="presParOf" srcId="{F687AC32-A58C-0549-B354-BEE93FB7C2A0}" destId="{5523A3DC-AE84-DF48-B397-4AA50323FB1F}" srcOrd="18" destOrd="0" presId="urn:microsoft.com/office/officeart/2005/8/layout/list1"/>
    <dgm:cxn modelId="{65F88ED1-69F3-534D-9EE8-6330015B90C2}" type="presParOf" srcId="{F687AC32-A58C-0549-B354-BEE93FB7C2A0}" destId="{BF901FBA-7B7A-2040-8A51-25A2619611A9}" srcOrd="19" destOrd="0" presId="urn:microsoft.com/office/officeart/2005/8/layout/list1"/>
    <dgm:cxn modelId="{06E0C195-6234-064F-8FD0-662962B0111A}" type="presParOf" srcId="{F687AC32-A58C-0549-B354-BEE93FB7C2A0}" destId="{1368CC15-E961-344B-8BAB-ED70E0716FC6}" srcOrd="20" destOrd="0" presId="urn:microsoft.com/office/officeart/2005/8/layout/list1"/>
    <dgm:cxn modelId="{24AD8B16-36FA-064A-9F15-DCF251537EBF}" type="presParOf" srcId="{1368CC15-E961-344B-8BAB-ED70E0716FC6}" destId="{6C35FB72-CA7F-E642-B4BF-6E70E52A92DF}" srcOrd="0" destOrd="0" presId="urn:microsoft.com/office/officeart/2005/8/layout/list1"/>
    <dgm:cxn modelId="{3B6B55BF-FE66-9142-BA8D-1EC0FBAD061B}" type="presParOf" srcId="{1368CC15-E961-344B-8BAB-ED70E0716FC6}" destId="{D8BA2D8B-F06F-6443-BCDA-AADC51C5B488}" srcOrd="1" destOrd="0" presId="urn:microsoft.com/office/officeart/2005/8/layout/list1"/>
    <dgm:cxn modelId="{2757EEFE-54EB-A445-9D64-0CCF9F598455}" type="presParOf" srcId="{F687AC32-A58C-0549-B354-BEE93FB7C2A0}" destId="{8754DA24-6524-B847-A706-0204238AF788}" srcOrd="21" destOrd="0" presId="urn:microsoft.com/office/officeart/2005/8/layout/list1"/>
    <dgm:cxn modelId="{EE3898BD-A478-FF42-A867-69B297192999}" type="presParOf" srcId="{F687AC32-A58C-0549-B354-BEE93FB7C2A0}" destId="{B999AAC6-745F-DE4F-8E3B-6BC7E1C25B40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EBCD4F-7B73-497D-AE17-55022F79CA77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7E67E77D-8638-4988-9537-37CCE61ECBF0}">
      <dgm:prSet/>
      <dgm:spPr/>
      <dgm:t>
        <a:bodyPr/>
        <a:lstStyle/>
        <a:p>
          <a:r>
            <a:rPr lang="en-US"/>
            <a:t>It is a model used to indicate the strategic importance of information systems to a company now and in the future. It is sometimes referred to as an </a:t>
          </a:r>
          <a:r>
            <a:rPr lang="en-US" u="sng"/>
            <a:t>APPLICATIONS PORTFOLIO </a:t>
          </a:r>
          <a:r>
            <a:rPr lang="en-US"/>
            <a:t>model since it assesses the current mix of business information systems within an organisation. It was developed by McFarlan and McKenney (1993)</a:t>
          </a:r>
        </a:p>
      </dgm:t>
    </dgm:pt>
    <dgm:pt modelId="{C09EDA3A-2EF8-4B6E-A880-023F3B33BEA3}" type="parTrans" cxnId="{B9C88272-7D1C-4537-A618-9A7605722B6A}">
      <dgm:prSet/>
      <dgm:spPr/>
      <dgm:t>
        <a:bodyPr/>
        <a:lstStyle/>
        <a:p>
          <a:endParaRPr lang="en-US"/>
        </a:p>
      </dgm:t>
    </dgm:pt>
    <dgm:pt modelId="{C29CB28C-ED2B-41A3-909D-098503D89154}" type="sibTrans" cxnId="{B9C88272-7D1C-4537-A618-9A7605722B6A}">
      <dgm:prSet/>
      <dgm:spPr/>
      <dgm:t>
        <a:bodyPr/>
        <a:lstStyle/>
        <a:p>
          <a:endParaRPr lang="en-US"/>
        </a:p>
      </dgm:t>
    </dgm:pt>
    <dgm:pt modelId="{A4B543C1-9797-4AA8-B012-152FAE80B9A6}">
      <dgm:prSet/>
      <dgm:spPr/>
      <dgm:t>
        <a:bodyPr/>
        <a:lstStyle/>
        <a:p>
          <a:r>
            <a:rPr lang="en-US" u="sng"/>
            <a:t>Strategic segment </a:t>
          </a:r>
          <a:r>
            <a:rPr lang="en-US"/>
            <a:t>-  indicates that the business depends on both its existing IS and its continued investment in new IS to sustain continued competitive advantage.</a:t>
          </a:r>
        </a:p>
      </dgm:t>
    </dgm:pt>
    <dgm:pt modelId="{33162C58-6A64-4E7E-8299-BF3496F567E4}" type="parTrans" cxnId="{490BF2AB-059B-42AD-A751-8E93C6CD0636}">
      <dgm:prSet/>
      <dgm:spPr/>
      <dgm:t>
        <a:bodyPr/>
        <a:lstStyle/>
        <a:p>
          <a:endParaRPr lang="en-US"/>
        </a:p>
      </dgm:t>
    </dgm:pt>
    <dgm:pt modelId="{1F6E9C01-1840-4EF7-BDA8-7FD2B692B6E1}" type="sibTrans" cxnId="{490BF2AB-059B-42AD-A751-8E93C6CD0636}">
      <dgm:prSet/>
      <dgm:spPr/>
      <dgm:t>
        <a:bodyPr/>
        <a:lstStyle/>
        <a:p>
          <a:endParaRPr lang="en-US"/>
        </a:p>
      </dgm:t>
    </dgm:pt>
    <dgm:pt modelId="{A5CAA8BF-A1A1-49C8-9594-13CA085C53F4}">
      <dgm:prSet/>
      <dgm:spPr/>
      <dgm:t>
        <a:bodyPr/>
        <a:lstStyle/>
        <a:p>
          <a:r>
            <a:rPr lang="en-US" u="sng"/>
            <a:t>Turnaround segment </a:t>
          </a:r>
          <a:r>
            <a:rPr lang="en-US"/>
            <a:t>– suggests that while a business in this position does not currently derive significant competitive benefits from its current IS, future investment in this area has the potential to positively affect the business’ competitive position</a:t>
          </a:r>
        </a:p>
      </dgm:t>
    </dgm:pt>
    <dgm:pt modelId="{2FB848ED-9316-4F71-BF25-47F3716BE9E7}" type="parTrans" cxnId="{F1AFE914-B46C-4F4B-95ED-7FBA0DCFB750}">
      <dgm:prSet/>
      <dgm:spPr/>
      <dgm:t>
        <a:bodyPr/>
        <a:lstStyle/>
        <a:p>
          <a:endParaRPr lang="en-US"/>
        </a:p>
      </dgm:t>
    </dgm:pt>
    <dgm:pt modelId="{DB6CCAED-755B-4B1B-A58D-F2D4A00D43B1}" type="sibTrans" cxnId="{F1AFE914-B46C-4F4B-95ED-7FBA0DCFB750}">
      <dgm:prSet/>
      <dgm:spPr/>
      <dgm:t>
        <a:bodyPr/>
        <a:lstStyle/>
        <a:p>
          <a:endParaRPr lang="en-US"/>
        </a:p>
      </dgm:t>
    </dgm:pt>
    <dgm:pt modelId="{A8C082CB-5A6A-4674-B22F-01DA394C3504}">
      <dgm:prSet/>
      <dgm:spPr/>
      <dgm:t>
        <a:bodyPr/>
        <a:lstStyle/>
        <a:p>
          <a:r>
            <a:rPr lang="en-US" u="sng"/>
            <a:t>Factory segment </a:t>
          </a:r>
          <a:r>
            <a:rPr lang="en-US"/>
            <a:t>– for a business operating in this segment, while depending on its current IS to operate competitively, does not envisage further IS investment having a positive impact on its competitive position</a:t>
          </a:r>
        </a:p>
      </dgm:t>
    </dgm:pt>
    <dgm:pt modelId="{14290F0F-8336-486E-B70B-DD8DAF29CDDF}" type="parTrans" cxnId="{D168043A-9EEF-40EA-A3B6-34C37568209B}">
      <dgm:prSet/>
      <dgm:spPr/>
      <dgm:t>
        <a:bodyPr/>
        <a:lstStyle/>
        <a:p>
          <a:endParaRPr lang="en-US"/>
        </a:p>
      </dgm:t>
    </dgm:pt>
    <dgm:pt modelId="{53982B4D-CB21-4DC6-990F-C7BB01F23236}" type="sibTrans" cxnId="{D168043A-9EEF-40EA-A3B6-34C37568209B}">
      <dgm:prSet/>
      <dgm:spPr/>
      <dgm:t>
        <a:bodyPr/>
        <a:lstStyle/>
        <a:p>
          <a:endParaRPr lang="en-US"/>
        </a:p>
      </dgm:t>
    </dgm:pt>
    <dgm:pt modelId="{9FA9A671-46F5-44DB-A2DD-89D351FCD5DB}">
      <dgm:prSet/>
      <dgm:spPr/>
      <dgm:t>
        <a:bodyPr/>
        <a:lstStyle/>
        <a:p>
          <a:r>
            <a:rPr lang="en-US" u="sng"/>
            <a:t>Support segment </a:t>
          </a:r>
          <a:r>
            <a:rPr lang="en-US"/>
            <a:t>-  does not believe it will derive significant competitive advantage from IS.</a:t>
          </a:r>
        </a:p>
      </dgm:t>
    </dgm:pt>
    <dgm:pt modelId="{C068A85B-FD85-401F-BB26-566337908E12}" type="parTrans" cxnId="{0C1BCAF5-3C27-4086-A8A7-74F49F060FCC}">
      <dgm:prSet/>
      <dgm:spPr/>
      <dgm:t>
        <a:bodyPr/>
        <a:lstStyle/>
        <a:p>
          <a:endParaRPr lang="en-US"/>
        </a:p>
      </dgm:t>
    </dgm:pt>
    <dgm:pt modelId="{DC8F531C-9B4C-43B6-9CE4-379EA6416F91}" type="sibTrans" cxnId="{0C1BCAF5-3C27-4086-A8A7-74F49F060FCC}">
      <dgm:prSet/>
      <dgm:spPr/>
      <dgm:t>
        <a:bodyPr/>
        <a:lstStyle/>
        <a:p>
          <a:endParaRPr lang="en-US"/>
        </a:p>
      </dgm:t>
    </dgm:pt>
    <dgm:pt modelId="{49FDD5AA-BEB4-1C42-88D8-EF4DCB77F6E5}" type="pres">
      <dgm:prSet presAssocID="{CEEBCD4F-7B73-497D-AE17-55022F79CA77}" presName="vert0" presStyleCnt="0">
        <dgm:presLayoutVars>
          <dgm:dir/>
          <dgm:animOne val="branch"/>
          <dgm:animLvl val="lvl"/>
        </dgm:presLayoutVars>
      </dgm:prSet>
      <dgm:spPr/>
    </dgm:pt>
    <dgm:pt modelId="{A96FAB44-8761-344C-9BA7-BBD34DC68F23}" type="pres">
      <dgm:prSet presAssocID="{7E67E77D-8638-4988-9537-37CCE61ECBF0}" presName="thickLine" presStyleLbl="alignNode1" presStyleIdx="0" presStyleCnt="5"/>
      <dgm:spPr/>
    </dgm:pt>
    <dgm:pt modelId="{E84536C0-C1AC-3445-AE76-F3C489FC154D}" type="pres">
      <dgm:prSet presAssocID="{7E67E77D-8638-4988-9537-37CCE61ECBF0}" presName="horz1" presStyleCnt="0"/>
      <dgm:spPr/>
    </dgm:pt>
    <dgm:pt modelId="{1C2CB687-2C33-DB40-B2D5-85145E62E1DB}" type="pres">
      <dgm:prSet presAssocID="{7E67E77D-8638-4988-9537-37CCE61ECBF0}" presName="tx1" presStyleLbl="revTx" presStyleIdx="0" presStyleCnt="5"/>
      <dgm:spPr/>
    </dgm:pt>
    <dgm:pt modelId="{29B70A92-C5E8-1441-8CFA-957E143CCA0A}" type="pres">
      <dgm:prSet presAssocID="{7E67E77D-8638-4988-9537-37CCE61ECBF0}" presName="vert1" presStyleCnt="0"/>
      <dgm:spPr/>
    </dgm:pt>
    <dgm:pt modelId="{80B39D3B-18DD-4244-BDE2-D7E5B31A25CB}" type="pres">
      <dgm:prSet presAssocID="{A4B543C1-9797-4AA8-B012-152FAE80B9A6}" presName="thickLine" presStyleLbl="alignNode1" presStyleIdx="1" presStyleCnt="5"/>
      <dgm:spPr/>
    </dgm:pt>
    <dgm:pt modelId="{B93E454A-B2CE-134C-A8AF-D2DEA2BB0190}" type="pres">
      <dgm:prSet presAssocID="{A4B543C1-9797-4AA8-B012-152FAE80B9A6}" presName="horz1" presStyleCnt="0"/>
      <dgm:spPr/>
    </dgm:pt>
    <dgm:pt modelId="{D7675054-EF14-DE4A-9CCA-76D4DD565263}" type="pres">
      <dgm:prSet presAssocID="{A4B543C1-9797-4AA8-B012-152FAE80B9A6}" presName="tx1" presStyleLbl="revTx" presStyleIdx="1" presStyleCnt="5"/>
      <dgm:spPr/>
    </dgm:pt>
    <dgm:pt modelId="{4BB77DEA-A2BC-D240-A525-28F942CC795E}" type="pres">
      <dgm:prSet presAssocID="{A4B543C1-9797-4AA8-B012-152FAE80B9A6}" presName="vert1" presStyleCnt="0"/>
      <dgm:spPr/>
    </dgm:pt>
    <dgm:pt modelId="{B5525ECD-BA60-2E42-863F-B100AE348F28}" type="pres">
      <dgm:prSet presAssocID="{A5CAA8BF-A1A1-49C8-9594-13CA085C53F4}" presName="thickLine" presStyleLbl="alignNode1" presStyleIdx="2" presStyleCnt="5"/>
      <dgm:spPr/>
    </dgm:pt>
    <dgm:pt modelId="{E41FB44F-EB0C-8448-82E5-D164F47ACD0E}" type="pres">
      <dgm:prSet presAssocID="{A5CAA8BF-A1A1-49C8-9594-13CA085C53F4}" presName="horz1" presStyleCnt="0"/>
      <dgm:spPr/>
    </dgm:pt>
    <dgm:pt modelId="{1C4AC85F-2A18-CA49-913E-49854B0B7791}" type="pres">
      <dgm:prSet presAssocID="{A5CAA8BF-A1A1-49C8-9594-13CA085C53F4}" presName="tx1" presStyleLbl="revTx" presStyleIdx="2" presStyleCnt="5"/>
      <dgm:spPr/>
    </dgm:pt>
    <dgm:pt modelId="{AB6E1B26-5342-DE40-8381-2D2709C01786}" type="pres">
      <dgm:prSet presAssocID="{A5CAA8BF-A1A1-49C8-9594-13CA085C53F4}" presName="vert1" presStyleCnt="0"/>
      <dgm:spPr/>
    </dgm:pt>
    <dgm:pt modelId="{02F4122F-0EB0-164B-B1BC-251CB886F7EF}" type="pres">
      <dgm:prSet presAssocID="{A8C082CB-5A6A-4674-B22F-01DA394C3504}" presName="thickLine" presStyleLbl="alignNode1" presStyleIdx="3" presStyleCnt="5"/>
      <dgm:spPr/>
    </dgm:pt>
    <dgm:pt modelId="{891E7014-9B7A-2547-823A-C42369A219BA}" type="pres">
      <dgm:prSet presAssocID="{A8C082CB-5A6A-4674-B22F-01DA394C3504}" presName="horz1" presStyleCnt="0"/>
      <dgm:spPr/>
    </dgm:pt>
    <dgm:pt modelId="{BD220833-A152-5D48-AD22-D68EE9296959}" type="pres">
      <dgm:prSet presAssocID="{A8C082CB-5A6A-4674-B22F-01DA394C3504}" presName="tx1" presStyleLbl="revTx" presStyleIdx="3" presStyleCnt="5"/>
      <dgm:spPr/>
    </dgm:pt>
    <dgm:pt modelId="{5C5AB92B-67BE-984B-8145-11CAB1FF9D91}" type="pres">
      <dgm:prSet presAssocID="{A8C082CB-5A6A-4674-B22F-01DA394C3504}" presName="vert1" presStyleCnt="0"/>
      <dgm:spPr/>
    </dgm:pt>
    <dgm:pt modelId="{F8459D5F-11DF-2648-8FE1-63049C62DFA8}" type="pres">
      <dgm:prSet presAssocID="{9FA9A671-46F5-44DB-A2DD-89D351FCD5DB}" presName="thickLine" presStyleLbl="alignNode1" presStyleIdx="4" presStyleCnt="5"/>
      <dgm:spPr/>
    </dgm:pt>
    <dgm:pt modelId="{FF42B5DA-D122-0A4C-9F73-8924048D3DF9}" type="pres">
      <dgm:prSet presAssocID="{9FA9A671-46F5-44DB-A2DD-89D351FCD5DB}" presName="horz1" presStyleCnt="0"/>
      <dgm:spPr/>
    </dgm:pt>
    <dgm:pt modelId="{FE1A8D4C-9937-B246-819B-03BE7181950D}" type="pres">
      <dgm:prSet presAssocID="{9FA9A671-46F5-44DB-A2DD-89D351FCD5DB}" presName="tx1" presStyleLbl="revTx" presStyleIdx="4" presStyleCnt="5"/>
      <dgm:spPr/>
    </dgm:pt>
    <dgm:pt modelId="{D0F14518-EC21-874E-9E56-83A26816FA38}" type="pres">
      <dgm:prSet presAssocID="{9FA9A671-46F5-44DB-A2DD-89D351FCD5DB}" presName="vert1" presStyleCnt="0"/>
      <dgm:spPr/>
    </dgm:pt>
  </dgm:ptLst>
  <dgm:cxnLst>
    <dgm:cxn modelId="{F1AFE914-B46C-4F4B-95ED-7FBA0DCFB750}" srcId="{CEEBCD4F-7B73-497D-AE17-55022F79CA77}" destId="{A5CAA8BF-A1A1-49C8-9594-13CA085C53F4}" srcOrd="2" destOrd="0" parTransId="{2FB848ED-9316-4F71-BF25-47F3716BE9E7}" sibTransId="{DB6CCAED-755B-4B1B-A58D-F2D4A00D43B1}"/>
    <dgm:cxn modelId="{D168043A-9EEF-40EA-A3B6-34C37568209B}" srcId="{CEEBCD4F-7B73-497D-AE17-55022F79CA77}" destId="{A8C082CB-5A6A-4674-B22F-01DA394C3504}" srcOrd="3" destOrd="0" parTransId="{14290F0F-8336-486E-B70B-DD8DAF29CDDF}" sibTransId="{53982B4D-CB21-4DC6-990F-C7BB01F23236}"/>
    <dgm:cxn modelId="{F9A8C654-ACBB-0349-9A71-A09C7A83E524}" type="presOf" srcId="{9FA9A671-46F5-44DB-A2DD-89D351FCD5DB}" destId="{FE1A8D4C-9937-B246-819B-03BE7181950D}" srcOrd="0" destOrd="0" presId="urn:microsoft.com/office/officeart/2008/layout/LinedList"/>
    <dgm:cxn modelId="{5E367356-39CF-8541-9F87-EA0D3A798B94}" type="presOf" srcId="{CEEBCD4F-7B73-497D-AE17-55022F79CA77}" destId="{49FDD5AA-BEB4-1C42-88D8-EF4DCB77F6E5}" srcOrd="0" destOrd="0" presId="urn:microsoft.com/office/officeart/2008/layout/LinedList"/>
    <dgm:cxn modelId="{B9C88272-7D1C-4537-A618-9A7605722B6A}" srcId="{CEEBCD4F-7B73-497D-AE17-55022F79CA77}" destId="{7E67E77D-8638-4988-9537-37CCE61ECBF0}" srcOrd="0" destOrd="0" parTransId="{C09EDA3A-2EF8-4B6E-A880-023F3B33BEA3}" sibTransId="{C29CB28C-ED2B-41A3-909D-098503D89154}"/>
    <dgm:cxn modelId="{C4A9577B-4FA8-5946-BB9B-EDE15097BC2B}" type="presOf" srcId="{A8C082CB-5A6A-4674-B22F-01DA394C3504}" destId="{BD220833-A152-5D48-AD22-D68EE9296959}" srcOrd="0" destOrd="0" presId="urn:microsoft.com/office/officeart/2008/layout/LinedList"/>
    <dgm:cxn modelId="{490BF2AB-059B-42AD-A751-8E93C6CD0636}" srcId="{CEEBCD4F-7B73-497D-AE17-55022F79CA77}" destId="{A4B543C1-9797-4AA8-B012-152FAE80B9A6}" srcOrd="1" destOrd="0" parTransId="{33162C58-6A64-4E7E-8299-BF3496F567E4}" sibTransId="{1F6E9C01-1840-4EF7-BDA8-7FD2B692B6E1}"/>
    <dgm:cxn modelId="{8608DFBD-2861-F740-8063-9995514D4173}" type="presOf" srcId="{A4B543C1-9797-4AA8-B012-152FAE80B9A6}" destId="{D7675054-EF14-DE4A-9CCA-76D4DD565263}" srcOrd="0" destOrd="0" presId="urn:microsoft.com/office/officeart/2008/layout/LinedList"/>
    <dgm:cxn modelId="{070E6BBF-1F3B-4347-BE2E-8A7237E50058}" type="presOf" srcId="{A5CAA8BF-A1A1-49C8-9594-13CA085C53F4}" destId="{1C4AC85F-2A18-CA49-913E-49854B0B7791}" srcOrd="0" destOrd="0" presId="urn:microsoft.com/office/officeart/2008/layout/LinedList"/>
    <dgm:cxn modelId="{13292CEE-D2A3-E443-9D77-10C87EA20FA0}" type="presOf" srcId="{7E67E77D-8638-4988-9537-37CCE61ECBF0}" destId="{1C2CB687-2C33-DB40-B2D5-85145E62E1DB}" srcOrd="0" destOrd="0" presId="urn:microsoft.com/office/officeart/2008/layout/LinedList"/>
    <dgm:cxn modelId="{0C1BCAF5-3C27-4086-A8A7-74F49F060FCC}" srcId="{CEEBCD4F-7B73-497D-AE17-55022F79CA77}" destId="{9FA9A671-46F5-44DB-A2DD-89D351FCD5DB}" srcOrd="4" destOrd="0" parTransId="{C068A85B-FD85-401F-BB26-566337908E12}" sibTransId="{DC8F531C-9B4C-43B6-9CE4-379EA6416F91}"/>
    <dgm:cxn modelId="{4EDFF7C9-6B66-DD48-B155-E8EF9A8B07A8}" type="presParOf" srcId="{49FDD5AA-BEB4-1C42-88D8-EF4DCB77F6E5}" destId="{A96FAB44-8761-344C-9BA7-BBD34DC68F23}" srcOrd="0" destOrd="0" presId="urn:microsoft.com/office/officeart/2008/layout/LinedList"/>
    <dgm:cxn modelId="{8FF0D9BC-8583-A848-B73D-2FAC60D23296}" type="presParOf" srcId="{49FDD5AA-BEB4-1C42-88D8-EF4DCB77F6E5}" destId="{E84536C0-C1AC-3445-AE76-F3C489FC154D}" srcOrd="1" destOrd="0" presId="urn:microsoft.com/office/officeart/2008/layout/LinedList"/>
    <dgm:cxn modelId="{E561CB47-0F20-6243-A0AF-312814D396A6}" type="presParOf" srcId="{E84536C0-C1AC-3445-AE76-F3C489FC154D}" destId="{1C2CB687-2C33-DB40-B2D5-85145E62E1DB}" srcOrd="0" destOrd="0" presId="urn:microsoft.com/office/officeart/2008/layout/LinedList"/>
    <dgm:cxn modelId="{FCC717DA-967E-9D4E-B45F-275069013EE3}" type="presParOf" srcId="{E84536C0-C1AC-3445-AE76-F3C489FC154D}" destId="{29B70A92-C5E8-1441-8CFA-957E143CCA0A}" srcOrd="1" destOrd="0" presId="urn:microsoft.com/office/officeart/2008/layout/LinedList"/>
    <dgm:cxn modelId="{3C52ADBA-F743-F54D-B9C1-626C244637DC}" type="presParOf" srcId="{49FDD5AA-BEB4-1C42-88D8-EF4DCB77F6E5}" destId="{80B39D3B-18DD-4244-BDE2-D7E5B31A25CB}" srcOrd="2" destOrd="0" presId="urn:microsoft.com/office/officeart/2008/layout/LinedList"/>
    <dgm:cxn modelId="{BB33DE15-8C25-D447-B853-1D4CC65CF614}" type="presParOf" srcId="{49FDD5AA-BEB4-1C42-88D8-EF4DCB77F6E5}" destId="{B93E454A-B2CE-134C-A8AF-D2DEA2BB0190}" srcOrd="3" destOrd="0" presId="urn:microsoft.com/office/officeart/2008/layout/LinedList"/>
    <dgm:cxn modelId="{2410B289-1A9E-434B-BAB1-891DD0B2D42E}" type="presParOf" srcId="{B93E454A-B2CE-134C-A8AF-D2DEA2BB0190}" destId="{D7675054-EF14-DE4A-9CCA-76D4DD565263}" srcOrd="0" destOrd="0" presId="urn:microsoft.com/office/officeart/2008/layout/LinedList"/>
    <dgm:cxn modelId="{74D48C80-DB27-4A4D-B6ED-2D16B9E0117B}" type="presParOf" srcId="{B93E454A-B2CE-134C-A8AF-D2DEA2BB0190}" destId="{4BB77DEA-A2BC-D240-A525-28F942CC795E}" srcOrd="1" destOrd="0" presId="urn:microsoft.com/office/officeart/2008/layout/LinedList"/>
    <dgm:cxn modelId="{15D91294-D85A-E941-828E-74CC78675B7B}" type="presParOf" srcId="{49FDD5AA-BEB4-1C42-88D8-EF4DCB77F6E5}" destId="{B5525ECD-BA60-2E42-863F-B100AE348F28}" srcOrd="4" destOrd="0" presId="urn:microsoft.com/office/officeart/2008/layout/LinedList"/>
    <dgm:cxn modelId="{7ACA13E0-5A43-514D-B72F-3B9B08ACDD35}" type="presParOf" srcId="{49FDD5AA-BEB4-1C42-88D8-EF4DCB77F6E5}" destId="{E41FB44F-EB0C-8448-82E5-D164F47ACD0E}" srcOrd="5" destOrd="0" presId="urn:microsoft.com/office/officeart/2008/layout/LinedList"/>
    <dgm:cxn modelId="{7D91974B-A2E9-D049-9A58-E123EB79253F}" type="presParOf" srcId="{E41FB44F-EB0C-8448-82E5-D164F47ACD0E}" destId="{1C4AC85F-2A18-CA49-913E-49854B0B7791}" srcOrd="0" destOrd="0" presId="urn:microsoft.com/office/officeart/2008/layout/LinedList"/>
    <dgm:cxn modelId="{704A90B6-D7B4-6147-BFB5-97E7753DD498}" type="presParOf" srcId="{E41FB44F-EB0C-8448-82E5-D164F47ACD0E}" destId="{AB6E1B26-5342-DE40-8381-2D2709C01786}" srcOrd="1" destOrd="0" presId="urn:microsoft.com/office/officeart/2008/layout/LinedList"/>
    <dgm:cxn modelId="{6EE11C45-8F87-2E4A-8AAF-44BE095C0B52}" type="presParOf" srcId="{49FDD5AA-BEB4-1C42-88D8-EF4DCB77F6E5}" destId="{02F4122F-0EB0-164B-B1BC-251CB886F7EF}" srcOrd="6" destOrd="0" presId="urn:microsoft.com/office/officeart/2008/layout/LinedList"/>
    <dgm:cxn modelId="{B51783A6-E013-1F47-AC1F-43BDCB3724EE}" type="presParOf" srcId="{49FDD5AA-BEB4-1C42-88D8-EF4DCB77F6E5}" destId="{891E7014-9B7A-2547-823A-C42369A219BA}" srcOrd="7" destOrd="0" presId="urn:microsoft.com/office/officeart/2008/layout/LinedList"/>
    <dgm:cxn modelId="{DACA9D9A-49A8-754D-863D-CE810A7CB86A}" type="presParOf" srcId="{891E7014-9B7A-2547-823A-C42369A219BA}" destId="{BD220833-A152-5D48-AD22-D68EE9296959}" srcOrd="0" destOrd="0" presId="urn:microsoft.com/office/officeart/2008/layout/LinedList"/>
    <dgm:cxn modelId="{1EB59C95-8E70-3F45-968A-EF3ADBBB23B8}" type="presParOf" srcId="{891E7014-9B7A-2547-823A-C42369A219BA}" destId="{5C5AB92B-67BE-984B-8145-11CAB1FF9D91}" srcOrd="1" destOrd="0" presId="urn:microsoft.com/office/officeart/2008/layout/LinedList"/>
    <dgm:cxn modelId="{ECD6FDB5-A45F-1C44-ADAE-8D1FB6C32B44}" type="presParOf" srcId="{49FDD5AA-BEB4-1C42-88D8-EF4DCB77F6E5}" destId="{F8459D5F-11DF-2648-8FE1-63049C62DFA8}" srcOrd="8" destOrd="0" presId="urn:microsoft.com/office/officeart/2008/layout/LinedList"/>
    <dgm:cxn modelId="{4ADFE39B-3173-7740-8872-0056B264DF41}" type="presParOf" srcId="{49FDD5AA-BEB4-1C42-88D8-EF4DCB77F6E5}" destId="{FF42B5DA-D122-0A4C-9F73-8924048D3DF9}" srcOrd="9" destOrd="0" presId="urn:microsoft.com/office/officeart/2008/layout/LinedList"/>
    <dgm:cxn modelId="{7ED46468-7A7E-BA46-9B80-E3040CCC1E77}" type="presParOf" srcId="{FF42B5DA-D122-0A4C-9F73-8924048D3DF9}" destId="{FE1A8D4C-9937-B246-819B-03BE7181950D}" srcOrd="0" destOrd="0" presId="urn:microsoft.com/office/officeart/2008/layout/LinedList"/>
    <dgm:cxn modelId="{C04DE8F5-EF07-F841-BD9E-D844F43A0B72}" type="presParOf" srcId="{FF42B5DA-D122-0A4C-9F73-8924048D3DF9}" destId="{D0F14518-EC21-874E-9E56-83A26816FA3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C8B3B10-00E8-46BB-BA36-7E215D6E7793}" type="doc">
      <dgm:prSet loTypeId="urn:microsoft.com/office/officeart/2008/layout/LinedList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6A28061-9009-4F9F-B1D7-CC7BC0BBD7DB}">
      <dgm:prSet/>
      <dgm:spPr/>
      <dgm:t>
        <a:bodyPr/>
        <a:lstStyle/>
        <a:p>
          <a:r>
            <a:rPr lang="en-US"/>
            <a:t>The difference between the three components are summarised below:</a:t>
          </a:r>
        </a:p>
      </dgm:t>
    </dgm:pt>
    <dgm:pt modelId="{3F4E0BBE-70DC-43B6-B115-D8B72266A46D}" type="parTrans" cxnId="{95E1ADFE-1B6C-498F-BC49-777313750FF9}">
      <dgm:prSet/>
      <dgm:spPr/>
      <dgm:t>
        <a:bodyPr/>
        <a:lstStyle/>
        <a:p>
          <a:endParaRPr lang="en-US"/>
        </a:p>
      </dgm:t>
    </dgm:pt>
    <dgm:pt modelId="{2C836B96-0800-408B-A80D-FFB5A5938B31}" type="sibTrans" cxnId="{95E1ADFE-1B6C-498F-BC49-777313750FF9}">
      <dgm:prSet/>
      <dgm:spPr/>
      <dgm:t>
        <a:bodyPr/>
        <a:lstStyle/>
        <a:p>
          <a:endParaRPr lang="en-US"/>
        </a:p>
      </dgm:t>
    </dgm:pt>
    <dgm:pt modelId="{3B63E9B0-07E6-4407-A9D4-F82B3691463C}">
      <dgm:prSet/>
      <dgm:spPr/>
      <dgm:t>
        <a:bodyPr/>
        <a:lstStyle/>
        <a:p>
          <a:r>
            <a:rPr lang="en-US" u="sng"/>
            <a:t>IS Strategy </a:t>
          </a:r>
          <a:r>
            <a:rPr lang="en-US"/>
            <a:t>– looks at the way in which information systems in various parts of the organisation are organised.</a:t>
          </a:r>
        </a:p>
      </dgm:t>
    </dgm:pt>
    <dgm:pt modelId="{7572CC82-B6C1-413B-A5D4-D317D775F649}" type="parTrans" cxnId="{FCEB103D-9F89-481A-864A-483AA5CED5A2}">
      <dgm:prSet/>
      <dgm:spPr/>
      <dgm:t>
        <a:bodyPr/>
        <a:lstStyle/>
        <a:p>
          <a:endParaRPr lang="en-US"/>
        </a:p>
      </dgm:t>
    </dgm:pt>
    <dgm:pt modelId="{7311A234-2D58-414A-8A00-215B566614A1}" type="sibTrans" cxnId="{FCEB103D-9F89-481A-864A-483AA5CED5A2}">
      <dgm:prSet/>
      <dgm:spPr/>
      <dgm:t>
        <a:bodyPr/>
        <a:lstStyle/>
        <a:p>
          <a:endParaRPr lang="en-US"/>
        </a:p>
      </dgm:t>
    </dgm:pt>
    <dgm:pt modelId="{F150E99C-6EE5-42FB-94F8-A58E46732942}">
      <dgm:prSet/>
      <dgm:spPr/>
      <dgm:t>
        <a:bodyPr/>
        <a:lstStyle/>
        <a:p>
          <a:r>
            <a:rPr lang="en-US" u="sng"/>
            <a:t>IT Strategy </a:t>
          </a:r>
          <a:r>
            <a:rPr lang="en-US"/>
            <a:t>-  looks at the technology infrastructure of the systems</a:t>
          </a:r>
        </a:p>
      </dgm:t>
    </dgm:pt>
    <dgm:pt modelId="{ADF137BD-3924-4CC5-B252-4C7548309B52}" type="parTrans" cxnId="{801D4443-F859-473B-A961-57B9B9709EE7}">
      <dgm:prSet/>
      <dgm:spPr/>
      <dgm:t>
        <a:bodyPr/>
        <a:lstStyle/>
        <a:p>
          <a:endParaRPr lang="en-US"/>
        </a:p>
      </dgm:t>
    </dgm:pt>
    <dgm:pt modelId="{A583C3DB-0B10-4AA1-A17A-250C9A9D93C1}" type="sibTrans" cxnId="{801D4443-F859-473B-A961-57B9B9709EE7}">
      <dgm:prSet/>
      <dgm:spPr/>
      <dgm:t>
        <a:bodyPr/>
        <a:lstStyle/>
        <a:p>
          <a:endParaRPr lang="en-US"/>
        </a:p>
      </dgm:t>
    </dgm:pt>
    <dgm:pt modelId="{F44403DF-83B8-4924-B856-7E7A3B6513DA}">
      <dgm:prSet/>
      <dgm:spPr/>
      <dgm:t>
        <a:bodyPr/>
        <a:lstStyle/>
        <a:p>
          <a:r>
            <a:rPr lang="en-US" u="sng"/>
            <a:t>IM Strategy </a:t>
          </a:r>
          <a:r>
            <a:rPr lang="en-US"/>
            <a:t>-  considers how the systems support management processes</a:t>
          </a:r>
        </a:p>
      </dgm:t>
    </dgm:pt>
    <dgm:pt modelId="{11FFDF48-BA23-43B1-8DC0-F9DACD19DCA8}" type="parTrans" cxnId="{1186880E-ED97-4DF8-ABD6-35C1747E7059}">
      <dgm:prSet/>
      <dgm:spPr/>
      <dgm:t>
        <a:bodyPr/>
        <a:lstStyle/>
        <a:p>
          <a:endParaRPr lang="en-US"/>
        </a:p>
      </dgm:t>
    </dgm:pt>
    <dgm:pt modelId="{727D9373-5043-490A-B6B6-910F36F78FB5}" type="sibTrans" cxnId="{1186880E-ED97-4DF8-ABD6-35C1747E7059}">
      <dgm:prSet/>
      <dgm:spPr/>
      <dgm:t>
        <a:bodyPr/>
        <a:lstStyle/>
        <a:p>
          <a:endParaRPr lang="en-US"/>
        </a:p>
      </dgm:t>
    </dgm:pt>
    <dgm:pt modelId="{D0E86AED-6EC6-5B41-9C42-A41EBCBB8DC8}" type="pres">
      <dgm:prSet presAssocID="{DC8B3B10-00E8-46BB-BA36-7E215D6E7793}" presName="vert0" presStyleCnt="0">
        <dgm:presLayoutVars>
          <dgm:dir/>
          <dgm:animOne val="branch"/>
          <dgm:animLvl val="lvl"/>
        </dgm:presLayoutVars>
      </dgm:prSet>
      <dgm:spPr/>
    </dgm:pt>
    <dgm:pt modelId="{51188E45-4266-4447-AF65-CD66B3C9949F}" type="pres">
      <dgm:prSet presAssocID="{A6A28061-9009-4F9F-B1D7-CC7BC0BBD7DB}" presName="thickLine" presStyleLbl="alignNode1" presStyleIdx="0" presStyleCnt="4"/>
      <dgm:spPr/>
    </dgm:pt>
    <dgm:pt modelId="{8F4D297B-B0E0-C24E-BFA2-E42E7F0B6EE6}" type="pres">
      <dgm:prSet presAssocID="{A6A28061-9009-4F9F-B1D7-CC7BC0BBD7DB}" presName="horz1" presStyleCnt="0"/>
      <dgm:spPr/>
    </dgm:pt>
    <dgm:pt modelId="{90EF047F-D677-C845-8DF1-C7ABAF98D0E3}" type="pres">
      <dgm:prSet presAssocID="{A6A28061-9009-4F9F-B1D7-CC7BC0BBD7DB}" presName="tx1" presStyleLbl="revTx" presStyleIdx="0" presStyleCnt="4"/>
      <dgm:spPr/>
    </dgm:pt>
    <dgm:pt modelId="{123E9295-6B2E-7347-B444-DBB2D482B85D}" type="pres">
      <dgm:prSet presAssocID="{A6A28061-9009-4F9F-B1D7-CC7BC0BBD7DB}" presName="vert1" presStyleCnt="0"/>
      <dgm:spPr/>
    </dgm:pt>
    <dgm:pt modelId="{53A9839B-1CD8-9C43-91D1-2AAA68DFA742}" type="pres">
      <dgm:prSet presAssocID="{3B63E9B0-07E6-4407-A9D4-F82B3691463C}" presName="thickLine" presStyleLbl="alignNode1" presStyleIdx="1" presStyleCnt="4"/>
      <dgm:spPr/>
    </dgm:pt>
    <dgm:pt modelId="{3CEF7CF3-4924-F240-BC96-FB6B2A742FEE}" type="pres">
      <dgm:prSet presAssocID="{3B63E9B0-07E6-4407-A9D4-F82B3691463C}" presName="horz1" presStyleCnt="0"/>
      <dgm:spPr/>
    </dgm:pt>
    <dgm:pt modelId="{A4B1D382-372D-5F4B-A35D-A802ACC47441}" type="pres">
      <dgm:prSet presAssocID="{3B63E9B0-07E6-4407-A9D4-F82B3691463C}" presName="tx1" presStyleLbl="revTx" presStyleIdx="1" presStyleCnt="4"/>
      <dgm:spPr/>
    </dgm:pt>
    <dgm:pt modelId="{4AC58AA5-FBB7-2346-BED7-38F6ECEAFC06}" type="pres">
      <dgm:prSet presAssocID="{3B63E9B0-07E6-4407-A9D4-F82B3691463C}" presName="vert1" presStyleCnt="0"/>
      <dgm:spPr/>
    </dgm:pt>
    <dgm:pt modelId="{D9AB3DA6-84F7-DF48-8E5F-E4C187F992D0}" type="pres">
      <dgm:prSet presAssocID="{F150E99C-6EE5-42FB-94F8-A58E46732942}" presName="thickLine" presStyleLbl="alignNode1" presStyleIdx="2" presStyleCnt="4"/>
      <dgm:spPr/>
    </dgm:pt>
    <dgm:pt modelId="{D33440AF-BBA8-894F-8EAE-0669813F2C17}" type="pres">
      <dgm:prSet presAssocID="{F150E99C-6EE5-42FB-94F8-A58E46732942}" presName="horz1" presStyleCnt="0"/>
      <dgm:spPr/>
    </dgm:pt>
    <dgm:pt modelId="{721C59E6-7399-F342-856E-0D2855A1D801}" type="pres">
      <dgm:prSet presAssocID="{F150E99C-6EE5-42FB-94F8-A58E46732942}" presName="tx1" presStyleLbl="revTx" presStyleIdx="2" presStyleCnt="4"/>
      <dgm:spPr/>
    </dgm:pt>
    <dgm:pt modelId="{BE493170-B6CD-0546-BFEF-CF8AC39074D5}" type="pres">
      <dgm:prSet presAssocID="{F150E99C-6EE5-42FB-94F8-A58E46732942}" presName="vert1" presStyleCnt="0"/>
      <dgm:spPr/>
    </dgm:pt>
    <dgm:pt modelId="{9EA6491B-3D55-9342-B5ED-6F1CE8DCC6B4}" type="pres">
      <dgm:prSet presAssocID="{F44403DF-83B8-4924-B856-7E7A3B6513DA}" presName="thickLine" presStyleLbl="alignNode1" presStyleIdx="3" presStyleCnt="4"/>
      <dgm:spPr/>
    </dgm:pt>
    <dgm:pt modelId="{936E0B82-D01E-3D42-8699-E0998619BB2D}" type="pres">
      <dgm:prSet presAssocID="{F44403DF-83B8-4924-B856-7E7A3B6513DA}" presName="horz1" presStyleCnt="0"/>
      <dgm:spPr/>
    </dgm:pt>
    <dgm:pt modelId="{59913087-14EC-544C-A8FE-94300753746D}" type="pres">
      <dgm:prSet presAssocID="{F44403DF-83B8-4924-B856-7E7A3B6513DA}" presName="tx1" presStyleLbl="revTx" presStyleIdx="3" presStyleCnt="4"/>
      <dgm:spPr/>
    </dgm:pt>
    <dgm:pt modelId="{BF0A4273-068A-2F4C-9D62-B43BF732BC60}" type="pres">
      <dgm:prSet presAssocID="{F44403DF-83B8-4924-B856-7E7A3B6513DA}" presName="vert1" presStyleCnt="0"/>
      <dgm:spPr/>
    </dgm:pt>
  </dgm:ptLst>
  <dgm:cxnLst>
    <dgm:cxn modelId="{1186880E-ED97-4DF8-ABD6-35C1747E7059}" srcId="{DC8B3B10-00E8-46BB-BA36-7E215D6E7793}" destId="{F44403DF-83B8-4924-B856-7E7A3B6513DA}" srcOrd="3" destOrd="0" parTransId="{11FFDF48-BA23-43B1-8DC0-F9DACD19DCA8}" sibTransId="{727D9373-5043-490A-B6B6-910F36F78FB5}"/>
    <dgm:cxn modelId="{96E9822A-D127-9640-B972-79FAE43387B0}" type="presOf" srcId="{F150E99C-6EE5-42FB-94F8-A58E46732942}" destId="{721C59E6-7399-F342-856E-0D2855A1D801}" srcOrd="0" destOrd="0" presId="urn:microsoft.com/office/officeart/2008/layout/LinedList"/>
    <dgm:cxn modelId="{FCEB103D-9F89-481A-864A-483AA5CED5A2}" srcId="{DC8B3B10-00E8-46BB-BA36-7E215D6E7793}" destId="{3B63E9B0-07E6-4407-A9D4-F82B3691463C}" srcOrd="1" destOrd="0" parTransId="{7572CC82-B6C1-413B-A5D4-D317D775F649}" sibTransId="{7311A234-2D58-414A-8A00-215B566614A1}"/>
    <dgm:cxn modelId="{801D4443-F859-473B-A961-57B9B9709EE7}" srcId="{DC8B3B10-00E8-46BB-BA36-7E215D6E7793}" destId="{F150E99C-6EE5-42FB-94F8-A58E46732942}" srcOrd="2" destOrd="0" parTransId="{ADF137BD-3924-4CC5-B252-4C7548309B52}" sibTransId="{A583C3DB-0B10-4AA1-A17A-250C9A9D93C1}"/>
    <dgm:cxn modelId="{1E93F14D-2F39-674C-907F-0F0DA7878E91}" type="presOf" srcId="{DC8B3B10-00E8-46BB-BA36-7E215D6E7793}" destId="{D0E86AED-6EC6-5B41-9C42-A41EBCBB8DC8}" srcOrd="0" destOrd="0" presId="urn:microsoft.com/office/officeart/2008/layout/LinedList"/>
    <dgm:cxn modelId="{C2EDA558-CEF2-6947-93F6-943A7969640B}" type="presOf" srcId="{3B63E9B0-07E6-4407-A9D4-F82B3691463C}" destId="{A4B1D382-372D-5F4B-A35D-A802ACC47441}" srcOrd="0" destOrd="0" presId="urn:microsoft.com/office/officeart/2008/layout/LinedList"/>
    <dgm:cxn modelId="{15ADF16A-0C0C-1C41-8AEB-5EA5F0A2F3CB}" type="presOf" srcId="{A6A28061-9009-4F9F-B1D7-CC7BC0BBD7DB}" destId="{90EF047F-D677-C845-8DF1-C7ABAF98D0E3}" srcOrd="0" destOrd="0" presId="urn:microsoft.com/office/officeart/2008/layout/LinedList"/>
    <dgm:cxn modelId="{0DD64F87-5987-E64B-B5E1-9BF063795ACF}" type="presOf" srcId="{F44403DF-83B8-4924-B856-7E7A3B6513DA}" destId="{59913087-14EC-544C-A8FE-94300753746D}" srcOrd="0" destOrd="0" presId="urn:microsoft.com/office/officeart/2008/layout/LinedList"/>
    <dgm:cxn modelId="{95E1ADFE-1B6C-498F-BC49-777313750FF9}" srcId="{DC8B3B10-00E8-46BB-BA36-7E215D6E7793}" destId="{A6A28061-9009-4F9F-B1D7-CC7BC0BBD7DB}" srcOrd="0" destOrd="0" parTransId="{3F4E0BBE-70DC-43B6-B115-D8B72266A46D}" sibTransId="{2C836B96-0800-408B-A80D-FFB5A5938B31}"/>
    <dgm:cxn modelId="{12335DAA-2425-9C4D-B02E-CA142D711871}" type="presParOf" srcId="{D0E86AED-6EC6-5B41-9C42-A41EBCBB8DC8}" destId="{51188E45-4266-4447-AF65-CD66B3C9949F}" srcOrd="0" destOrd="0" presId="urn:microsoft.com/office/officeart/2008/layout/LinedList"/>
    <dgm:cxn modelId="{12329B4E-FDE4-504F-93A1-F74C67BEE344}" type="presParOf" srcId="{D0E86AED-6EC6-5B41-9C42-A41EBCBB8DC8}" destId="{8F4D297B-B0E0-C24E-BFA2-E42E7F0B6EE6}" srcOrd="1" destOrd="0" presId="urn:microsoft.com/office/officeart/2008/layout/LinedList"/>
    <dgm:cxn modelId="{136328B3-0AE5-C240-830D-9F31B22E9012}" type="presParOf" srcId="{8F4D297B-B0E0-C24E-BFA2-E42E7F0B6EE6}" destId="{90EF047F-D677-C845-8DF1-C7ABAF98D0E3}" srcOrd="0" destOrd="0" presId="urn:microsoft.com/office/officeart/2008/layout/LinedList"/>
    <dgm:cxn modelId="{CE9A8C4E-E987-E44A-9112-2573CFC61A6F}" type="presParOf" srcId="{8F4D297B-B0E0-C24E-BFA2-E42E7F0B6EE6}" destId="{123E9295-6B2E-7347-B444-DBB2D482B85D}" srcOrd="1" destOrd="0" presId="urn:microsoft.com/office/officeart/2008/layout/LinedList"/>
    <dgm:cxn modelId="{777D8C61-447F-B54A-9709-AA9CABF12D16}" type="presParOf" srcId="{D0E86AED-6EC6-5B41-9C42-A41EBCBB8DC8}" destId="{53A9839B-1CD8-9C43-91D1-2AAA68DFA742}" srcOrd="2" destOrd="0" presId="urn:microsoft.com/office/officeart/2008/layout/LinedList"/>
    <dgm:cxn modelId="{0E9D70B3-957C-834D-A98F-F36F00D7C8C1}" type="presParOf" srcId="{D0E86AED-6EC6-5B41-9C42-A41EBCBB8DC8}" destId="{3CEF7CF3-4924-F240-BC96-FB6B2A742FEE}" srcOrd="3" destOrd="0" presId="urn:microsoft.com/office/officeart/2008/layout/LinedList"/>
    <dgm:cxn modelId="{4E5B1A7D-A101-274A-A03A-19187589D97E}" type="presParOf" srcId="{3CEF7CF3-4924-F240-BC96-FB6B2A742FEE}" destId="{A4B1D382-372D-5F4B-A35D-A802ACC47441}" srcOrd="0" destOrd="0" presId="urn:microsoft.com/office/officeart/2008/layout/LinedList"/>
    <dgm:cxn modelId="{4E5FACB5-10F1-1F43-8230-81C2A7C108F7}" type="presParOf" srcId="{3CEF7CF3-4924-F240-BC96-FB6B2A742FEE}" destId="{4AC58AA5-FBB7-2346-BED7-38F6ECEAFC06}" srcOrd="1" destOrd="0" presId="urn:microsoft.com/office/officeart/2008/layout/LinedList"/>
    <dgm:cxn modelId="{EDE74FB1-1DF7-724B-B697-D566731AF564}" type="presParOf" srcId="{D0E86AED-6EC6-5B41-9C42-A41EBCBB8DC8}" destId="{D9AB3DA6-84F7-DF48-8E5F-E4C187F992D0}" srcOrd="4" destOrd="0" presId="urn:microsoft.com/office/officeart/2008/layout/LinedList"/>
    <dgm:cxn modelId="{1D474E21-7954-4345-9675-308A94B00BCA}" type="presParOf" srcId="{D0E86AED-6EC6-5B41-9C42-A41EBCBB8DC8}" destId="{D33440AF-BBA8-894F-8EAE-0669813F2C17}" srcOrd="5" destOrd="0" presId="urn:microsoft.com/office/officeart/2008/layout/LinedList"/>
    <dgm:cxn modelId="{BC23B67F-3B45-C74A-809D-1AF6A15A1D7B}" type="presParOf" srcId="{D33440AF-BBA8-894F-8EAE-0669813F2C17}" destId="{721C59E6-7399-F342-856E-0D2855A1D801}" srcOrd="0" destOrd="0" presId="urn:microsoft.com/office/officeart/2008/layout/LinedList"/>
    <dgm:cxn modelId="{C65EE13E-D5BB-9247-886F-FBF2B8657540}" type="presParOf" srcId="{D33440AF-BBA8-894F-8EAE-0669813F2C17}" destId="{BE493170-B6CD-0546-BFEF-CF8AC39074D5}" srcOrd="1" destOrd="0" presId="urn:microsoft.com/office/officeart/2008/layout/LinedList"/>
    <dgm:cxn modelId="{280F01FC-37B0-BD41-AEA2-A7DC573B4090}" type="presParOf" srcId="{D0E86AED-6EC6-5B41-9C42-A41EBCBB8DC8}" destId="{9EA6491B-3D55-9342-B5ED-6F1CE8DCC6B4}" srcOrd="6" destOrd="0" presId="urn:microsoft.com/office/officeart/2008/layout/LinedList"/>
    <dgm:cxn modelId="{E6518B33-B126-2849-8BF5-22175EAD45F4}" type="presParOf" srcId="{D0E86AED-6EC6-5B41-9C42-A41EBCBB8DC8}" destId="{936E0B82-D01E-3D42-8699-E0998619BB2D}" srcOrd="7" destOrd="0" presId="urn:microsoft.com/office/officeart/2008/layout/LinedList"/>
    <dgm:cxn modelId="{78FD88DA-6394-684F-BBAB-CE8CA8CAE515}" type="presParOf" srcId="{936E0B82-D01E-3D42-8699-E0998619BB2D}" destId="{59913087-14EC-544C-A8FE-94300753746D}" srcOrd="0" destOrd="0" presId="urn:microsoft.com/office/officeart/2008/layout/LinedList"/>
    <dgm:cxn modelId="{42A2D4A4-0D08-654D-A8F0-9F2B6BF76138}" type="presParOf" srcId="{936E0B82-D01E-3D42-8699-E0998619BB2D}" destId="{BF0A4273-068A-2F4C-9D62-B43BF732BC6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C39C612-3D86-4036-9A4C-1C18CB0239BC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AA760CA-0A7F-4457-9C0C-1D3DF141961E}">
      <dgm:prSet/>
      <dgm:spPr/>
      <dgm:t>
        <a:bodyPr/>
        <a:lstStyle/>
        <a:p>
          <a:r>
            <a:rPr lang="en-US" b="0" i="0" dirty="0"/>
            <a:t>Operating Model</a:t>
          </a:r>
          <a:br>
            <a:rPr lang="en-US" b="0" i="0" dirty="0"/>
          </a:br>
          <a:endParaRPr lang="en-US" dirty="0"/>
        </a:p>
      </dgm:t>
    </dgm:pt>
    <dgm:pt modelId="{B206A880-EE71-49C7-8603-D2A98AB65954}" type="parTrans" cxnId="{53DDC450-45EB-4705-A3DA-DC76B88EDE96}">
      <dgm:prSet/>
      <dgm:spPr/>
      <dgm:t>
        <a:bodyPr/>
        <a:lstStyle/>
        <a:p>
          <a:endParaRPr lang="en-US"/>
        </a:p>
      </dgm:t>
    </dgm:pt>
    <dgm:pt modelId="{9D249E97-C152-4F60-94FF-2A530DBEA0BD}" type="sibTrans" cxnId="{53DDC450-45EB-4705-A3DA-DC76B88EDE96}">
      <dgm:prSet/>
      <dgm:spPr/>
      <dgm:t>
        <a:bodyPr/>
        <a:lstStyle/>
        <a:p>
          <a:endParaRPr lang="en-US"/>
        </a:p>
      </dgm:t>
    </dgm:pt>
    <dgm:pt modelId="{F4AC658C-FE08-4B21-BE8D-5BA0B38C8632}">
      <dgm:prSet/>
      <dgm:spPr/>
      <dgm:t>
        <a:bodyPr/>
        <a:lstStyle/>
        <a:p>
          <a:r>
            <a:rPr lang="en-US" b="0" i="0" dirty="0"/>
            <a:t>IT governance and decision making processes </a:t>
          </a:r>
          <a:br>
            <a:rPr lang="en-US" b="0" i="0" dirty="0"/>
          </a:br>
          <a:endParaRPr lang="en-US" dirty="0"/>
        </a:p>
      </dgm:t>
    </dgm:pt>
    <dgm:pt modelId="{D714C073-D387-4E61-8563-ADBD51827677}" type="parTrans" cxnId="{48AD6733-7298-4B2F-832E-E104EBEF89A0}">
      <dgm:prSet/>
      <dgm:spPr/>
      <dgm:t>
        <a:bodyPr/>
        <a:lstStyle/>
        <a:p>
          <a:endParaRPr lang="en-US"/>
        </a:p>
      </dgm:t>
    </dgm:pt>
    <dgm:pt modelId="{9F1F90AD-96EF-48D4-A991-7D5E4382B6BE}" type="sibTrans" cxnId="{48AD6733-7298-4B2F-832E-E104EBEF89A0}">
      <dgm:prSet/>
      <dgm:spPr/>
      <dgm:t>
        <a:bodyPr/>
        <a:lstStyle/>
        <a:p>
          <a:endParaRPr lang="en-US"/>
        </a:p>
      </dgm:t>
    </dgm:pt>
    <dgm:pt modelId="{23C5D13E-38DB-43EE-A443-F1229A32E56D}">
      <dgm:prSet/>
      <dgm:spPr/>
      <dgm:t>
        <a:bodyPr/>
        <a:lstStyle/>
        <a:p>
          <a:r>
            <a:rPr lang="en-US" b="0" i="0"/>
            <a:t>Development and management of a digitized platform</a:t>
          </a:r>
          <a:endParaRPr lang="en-US"/>
        </a:p>
      </dgm:t>
    </dgm:pt>
    <dgm:pt modelId="{DE16E3C5-1C3D-4623-B150-7F6B3EB14A01}" type="parTrans" cxnId="{5216E87E-8A36-4230-9CAD-6B1603C4FEAA}">
      <dgm:prSet/>
      <dgm:spPr/>
      <dgm:t>
        <a:bodyPr/>
        <a:lstStyle/>
        <a:p>
          <a:endParaRPr lang="en-US"/>
        </a:p>
      </dgm:t>
    </dgm:pt>
    <dgm:pt modelId="{67A9591D-520C-4E4D-8221-BCE41BC3176A}" type="sibTrans" cxnId="{5216E87E-8A36-4230-9CAD-6B1603C4FEAA}">
      <dgm:prSet/>
      <dgm:spPr/>
      <dgm:t>
        <a:bodyPr/>
        <a:lstStyle/>
        <a:p>
          <a:endParaRPr lang="en-US"/>
        </a:p>
      </dgm:t>
    </dgm:pt>
    <dgm:pt modelId="{6DFA4C5B-5284-E14F-9E48-9C2B596C00F8}" type="pres">
      <dgm:prSet presAssocID="{CC39C612-3D86-4036-9A4C-1C18CB0239BC}" presName="linear" presStyleCnt="0">
        <dgm:presLayoutVars>
          <dgm:dir/>
          <dgm:animLvl val="lvl"/>
          <dgm:resizeHandles val="exact"/>
        </dgm:presLayoutVars>
      </dgm:prSet>
      <dgm:spPr/>
    </dgm:pt>
    <dgm:pt modelId="{0268C314-A3AB-934C-A39F-A6F085A5E7B6}" type="pres">
      <dgm:prSet presAssocID="{9AA760CA-0A7F-4457-9C0C-1D3DF141961E}" presName="parentLin" presStyleCnt="0"/>
      <dgm:spPr/>
    </dgm:pt>
    <dgm:pt modelId="{08EE8CFE-34A2-9A4F-9402-0F6D6FC5EE0B}" type="pres">
      <dgm:prSet presAssocID="{9AA760CA-0A7F-4457-9C0C-1D3DF141961E}" presName="parentLeftMargin" presStyleLbl="node1" presStyleIdx="0" presStyleCnt="1"/>
      <dgm:spPr/>
    </dgm:pt>
    <dgm:pt modelId="{1736F8EB-7C3B-0846-9A2C-0CD4C01707ED}" type="pres">
      <dgm:prSet presAssocID="{9AA760CA-0A7F-4457-9C0C-1D3DF141961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7394B91-B70E-F145-AB02-5661472961E1}" type="pres">
      <dgm:prSet presAssocID="{9AA760CA-0A7F-4457-9C0C-1D3DF141961E}" presName="negativeSpace" presStyleCnt="0"/>
      <dgm:spPr/>
    </dgm:pt>
    <dgm:pt modelId="{3116E4F3-3990-7645-93B4-C70B5C562357}" type="pres">
      <dgm:prSet presAssocID="{9AA760CA-0A7F-4457-9C0C-1D3DF141961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F6EB713-3E5E-1B47-873F-A6FB38CE2322}" type="presOf" srcId="{F4AC658C-FE08-4B21-BE8D-5BA0B38C8632}" destId="{3116E4F3-3990-7645-93B4-C70B5C562357}" srcOrd="0" destOrd="0" presId="urn:microsoft.com/office/officeart/2005/8/layout/list1"/>
    <dgm:cxn modelId="{823A8629-2241-A54F-B24D-9EAE0FC2A94B}" type="presOf" srcId="{9AA760CA-0A7F-4457-9C0C-1D3DF141961E}" destId="{1736F8EB-7C3B-0846-9A2C-0CD4C01707ED}" srcOrd="1" destOrd="0" presId="urn:microsoft.com/office/officeart/2005/8/layout/list1"/>
    <dgm:cxn modelId="{48AD6733-7298-4B2F-832E-E104EBEF89A0}" srcId="{9AA760CA-0A7F-4457-9C0C-1D3DF141961E}" destId="{F4AC658C-FE08-4B21-BE8D-5BA0B38C8632}" srcOrd="0" destOrd="0" parTransId="{D714C073-D387-4E61-8563-ADBD51827677}" sibTransId="{9F1F90AD-96EF-48D4-A991-7D5E4382B6BE}"/>
    <dgm:cxn modelId="{53DDC450-45EB-4705-A3DA-DC76B88EDE96}" srcId="{CC39C612-3D86-4036-9A4C-1C18CB0239BC}" destId="{9AA760CA-0A7F-4457-9C0C-1D3DF141961E}" srcOrd="0" destOrd="0" parTransId="{B206A880-EE71-49C7-8603-D2A98AB65954}" sibTransId="{9D249E97-C152-4F60-94FF-2A530DBEA0BD}"/>
    <dgm:cxn modelId="{5216E87E-8A36-4230-9CAD-6B1603C4FEAA}" srcId="{9AA760CA-0A7F-4457-9C0C-1D3DF141961E}" destId="{23C5D13E-38DB-43EE-A443-F1229A32E56D}" srcOrd="1" destOrd="0" parTransId="{DE16E3C5-1C3D-4623-B150-7F6B3EB14A01}" sibTransId="{67A9591D-520C-4E4D-8221-BCE41BC3176A}"/>
    <dgm:cxn modelId="{FE38779B-7B22-CC46-B47F-9CFF255B7AAB}" type="presOf" srcId="{9AA760CA-0A7F-4457-9C0C-1D3DF141961E}" destId="{08EE8CFE-34A2-9A4F-9402-0F6D6FC5EE0B}" srcOrd="0" destOrd="0" presId="urn:microsoft.com/office/officeart/2005/8/layout/list1"/>
    <dgm:cxn modelId="{8CA516D5-A498-1B41-A16C-FE6979B87677}" type="presOf" srcId="{CC39C612-3D86-4036-9A4C-1C18CB0239BC}" destId="{6DFA4C5B-5284-E14F-9E48-9C2B596C00F8}" srcOrd="0" destOrd="0" presId="urn:microsoft.com/office/officeart/2005/8/layout/list1"/>
    <dgm:cxn modelId="{6ED006F3-1FBE-5346-B301-9F2C85DABEE7}" type="presOf" srcId="{23C5D13E-38DB-43EE-A443-F1229A32E56D}" destId="{3116E4F3-3990-7645-93B4-C70B5C562357}" srcOrd="0" destOrd="1" presId="urn:microsoft.com/office/officeart/2005/8/layout/list1"/>
    <dgm:cxn modelId="{825766CB-509B-D846-A572-5D21496F4A2A}" type="presParOf" srcId="{6DFA4C5B-5284-E14F-9E48-9C2B596C00F8}" destId="{0268C314-A3AB-934C-A39F-A6F085A5E7B6}" srcOrd="0" destOrd="0" presId="urn:microsoft.com/office/officeart/2005/8/layout/list1"/>
    <dgm:cxn modelId="{C9CC8B34-4A7A-0D43-98B6-6ADE63132272}" type="presParOf" srcId="{0268C314-A3AB-934C-A39F-A6F085A5E7B6}" destId="{08EE8CFE-34A2-9A4F-9402-0F6D6FC5EE0B}" srcOrd="0" destOrd="0" presId="urn:microsoft.com/office/officeart/2005/8/layout/list1"/>
    <dgm:cxn modelId="{E5B4013F-255D-3746-A500-E405381F6405}" type="presParOf" srcId="{0268C314-A3AB-934C-A39F-A6F085A5E7B6}" destId="{1736F8EB-7C3B-0846-9A2C-0CD4C01707ED}" srcOrd="1" destOrd="0" presId="urn:microsoft.com/office/officeart/2005/8/layout/list1"/>
    <dgm:cxn modelId="{7E224EF3-9266-F743-A7AE-44CD6CF058B3}" type="presParOf" srcId="{6DFA4C5B-5284-E14F-9E48-9C2B596C00F8}" destId="{67394B91-B70E-F145-AB02-5661472961E1}" srcOrd="1" destOrd="0" presId="urn:microsoft.com/office/officeart/2005/8/layout/list1"/>
    <dgm:cxn modelId="{FA57B9FC-381A-9E40-A760-7C51A708E849}" type="presParOf" srcId="{6DFA4C5B-5284-E14F-9E48-9C2B596C00F8}" destId="{3116E4F3-3990-7645-93B4-C70B5C56235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5F7C8C7-2C0B-4B99-9EDB-A327FA66DE55}" type="doc">
      <dgm:prSet loTypeId="urn:microsoft.com/office/officeart/2008/layout/LinedList" loCatId="list" qsTypeId="urn:microsoft.com/office/officeart/2005/8/quickstyle/simple2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A9BF319E-4E24-4F04-9C96-8251785EA361}">
      <dgm:prSet/>
      <dgm:spPr/>
      <dgm:t>
        <a:bodyPr/>
        <a:lstStyle/>
        <a:p>
          <a:r>
            <a:rPr lang="et-EE"/>
            <a:t>Key Dimensions of an Operating Model</a:t>
          </a:r>
          <a:endParaRPr lang="en-US"/>
        </a:p>
      </dgm:t>
    </dgm:pt>
    <dgm:pt modelId="{53880D50-C972-416F-89CB-8438D55090D3}" type="parTrans" cxnId="{B68C05E4-D98D-4309-9EDD-4945884E6950}">
      <dgm:prSet/>
      <dgm:spPr/>
      <dgm:t>
        <a:bodyPr/>
        <a:lstStyle/>
        <a:p>
          <a:endParaRPr lang="en-US"/>
        </a:p>
      </dgm:t>
    </dgm:pt>
    <dgm:pt modelId="{CE61D16C-E1A2-4E02-A3E6-31F576454051}" type="sibTrans" cxnId="{B68C05E4-D98D-4309-9EDD-4945884E6950}">
      <dgm:prSet/>
      <dgm:spPr/>
      <dgm:t>
        <a:bodyPr/>
        <a:lstStyle/>
        <a:p>
          <a:endParaRPr lang="en-US"/>
        </a:p>
      </dgm:t>
    </dgm:pt>
    <dgm:pt modelId="{A6C28702-3FE2-4D67-8FEF-40DC2EE9C2C4}">
      <dgm:prSet/>
      <dgm:spPr/>
      <dgm:t>
        <a:bodyPr/>
        <a:lstStyle/>
        <a:p>
          <a:r>
            <a:rPr lang="et-EE"/>
            <a:t>An Operating Model has two dimensions:</a:t>
          </a:r>
          <a:endParaRPr lang="en-US"/>
        </a:p>
      </dgm:t>
    </dgm:pt>
    <dgm:pt modelId="{BA40BAAD-3F6B-4CF6-9503-C584D78E3E84}" type="parTrans" cxnId="{AB072470-CBB7-4AED-B8AB-9AA6075202B5}">
      <dgm:prSet/>
      <dgm:spPr/>
      <dgm:t>
        <a:bodyPr/>
        <a:lstStyle/>
        <a:p>
          <a:endParaRPr lang="en-US"/>
        </a:p>
      </dgm:t>
    </dgm:pt>
    <dgm:pt modelId="{22FACDF5-9818-44E3-9903-07A5F5A1E9AA}" type="sibTrans" cxnId="{AB072470-CBB7-4AED-B8AB-9AA6075202B5}">
      <dgm:prSet/>
      <dgm:spPr/>
      <dgm:t>
        <a:bodyPr/>
        <a:lstStyle/>
        <a:p>
          <a:endParaRPr lang="en-US"/>
        </a:p>
      </dgm:t>
    </dgm:pt>
    <dgm:pt modelId="{7DA43480-1194-4495-94B0-D269EE8E5078}">
      <dgm:prSet/>
      <dgm:spPr/>
      <dgm:t>
        <a:bodyPr/>
        <a:lstStyle/>
        <a:p>
          <a:r>
            <a:rPr lang="et-EE"/>
            <a:t>Business process </a:t>
          </a:r>
          <a:r>
            <a:rPr lang="et-EE" u="sng"/>
            <a:t>standardisation</a:t>
          </a:r>
          <a:r>
            <a:rPr lang="et-EE"/>
            <a:t>;</a:t>
          </a:r>
          <a:endParaRPr lang="en-US"/>
        </a:p>
      </dgm:t>
    </dgm:pt>
    <dgm:pt modelId="{19E50D94-2586-4FCE-B57F-5CADDF9491B7}" type="parTrans" cxnId="{997743CB-A9D0-4F89-B8B8-F9CC7ED6256C}">
      <dgm:prSet/>
      <dgm:spPr/>
      <dgm:t>
        <a:bodyPr/>
        <a:lstStyle/>
        <a:p>
          <a:endParaRPr lang="en-US"/>
        </a:p>
      </dgm:t>
    </dgm:pt>
    <dgm:pt modelId="{E5A50ED1-5800-4D16-8DA9-2A6120D0FEBB}" type="sibTrans" cxnId="{997743CB-A9D0-4F89-B8B8-F9CC7ED6256C}">
      <dgm:prSet/>
      <dgm:spPr/>
      <dgm:t>
        <a:bodyPr/>
        <a:lstStyle/>
        <a:p>
          <a:endParaRPr lang="en-US"/>
        </a:p>
      </dgm:t>
    </dgm:pt>
    <dgm:pt modelId="{EB0DE9AC-89F2-4504-9A1E-74CF023BFA03}">
      <dgm:prSet/>
      <dgm:spPr/>
      <dgm:t>
        <a:bodyPr/>
        <a:lstStyle/>
        <a:p>
          <a:r>
            <a:rPr lang="et-EE"/>
            <a:t>Business process </a:t>
          </a:r>
          <a:r>
            <a:rPr lang="et-EE" u="sng"/>
            <a:t>integration</a:t>
          </a:r>
          <a:endParaRPr lang="en-US"/>
        </a:p>
      </dgm:t>
    </dgm:pt>
    <dgm:pt modelId="{926220F2-CB6C-43E3-965A-04F4812CFEB8}" type="parTrans" cxnId="{DD9E49EB-0B67-453C-A567-B40291E88489}">
      <dgm:prSet/>
      <dgm:spPr/>
      <dgm:t>
        <a:bodyPr/>
        <a:lstStyle/>
        <a:p>
          <a:endParaRPr lang="en-US"/>
        </a:p>
      </dgm:t>
    </dgm:pt>
    <dgm:pt modelId="{A1A69F70-C735-4F1C-9E01-779F4DA7144F}" type="sibTrans" cxnId="{DD9E49EB-0B67-453C-A567-B40291E88489}">
      <dgm:prSet/>
      <dgm:spPr/>
      <dgm:t>
        <a:bodyPr/>
        <a:lstStyle/>
        <a:p>
          <a:endParaRPr lang="en-US"/>
        </a:p>
      </dgm:t>
    </dgm:pt>
    <dgm:pt modelId="{385D705F-9637-7B4C-92D0-9FD583CAEFB9}" type="pres">
      <dgm:prSet presAssocID="{E5F7C8C7-2C0B-4B99-9EDB-A327FA66DE55}" presName="vert0" presStyleCnt="0">
        <dgm:presLayoutVars>
          <dgm:dir/>
          <dgm:animOne val="branch"/>
          <dgm:animLvl val="lvl"/>
        </dgm:presLayoutVars>
      </dgm:prSet>
      <dgm:spPr/>
    </dgm:pt>
    <dgm:pt modelId="{E8A03043-1334-B34D-A5C4-5EF5E1BD9B9B}" type="pres">
      <dgm:prSet presAssocID="{A9BF319E-4E24-4F04-9C96-8251785EA361}" presName="thickLine" presStyleLbl="alignNode1" presStyleIdx="0" presStyleCnt="2"/>
      <dgm:spPr/>
    </dgm:pt>
    <dgm:pt modelId="{63B89257-016D-B744-A250-6534E0D715C5}" type="pres">
      <dgm:prSet presAssocID="{A9BF319E-4E24-4F04-9C96-8251785EA361}" presName="horz1" presStyleCnt="0"/>
      <dgm:spPr/>
    </dgm:pt>
    <dgm:pt modelId="{5F5E7F9C-0912-3E43-BFA2-33F85EF47819}" type="pres">
      <dgm:prSet presAssocID="{A9BF319E-4E24-4F04-9C96-8251785EA361}" presName="tx1" presStyleLbl="revTx" presStyleIdx="0" presStyleCnt="4"/>
      <dgm:spPr/>
    </dgm:pt>
    <dgm:pt modelId="{AFA30576-E822-9443-8552-1F5C6C34C114}" type="pres">
      <dgm:prSet presAssocID="{A9BF319E-4E24-4F04-9C96-8251785EA361}" presName="vert1" presStyleCnt="0"/>
      <dgm:spPr/>
    </dgm:pt>
    <dgm:pt modelId="{C2AF61FE-FBCD-F241-A9F3-2886D8E5058F}" type="pres">
      <dgm:prSet presAssocID="{A6C28702-3FE2-4D67-8FEF-40DC2EE9C2C4}" presName="thickLine" presStyleLbl="alignNode1" presStyleIdx="1" presStyleCnt="2"/>
      <dgm:spPr/>
    </dgm:pt>
    <dgm:pt modelId="{B1E7DC42-116D-AA42-873A-4E3221371884}" type="pres">
      <dgm:prSet presAssocID="{A6C28702-3FE2-4D67-8FEF-40DC2EE9C2C4}" presName="horz1" presStyleCnt="0"/>
      <dgm:spPr/>
    </dgm:pt>
    <dgm:pt modelId="{B73EA1EE-6261-9947-9DEF-40E4AB86111F}" type="pres">
      <dgm:prSet presAssocID="{A6C28702-3FE2-4D67-8FEF-40DC2EE9C2C4}" presName="tx1" presStyleLbl="revTx" presStyleIdx="1" presStyleCnt="4"/>
      <dgm:spPr/>
    </dgm:pt>
    <dgm:pt modelId="{4D6658F1-A0F0-7A40-B46A-8310005F5B23}" type="pres">
      <dgm:prSet presAssocID="{A6C28702-3FE2-4D67-8FEF-40DC2EE9C2C4}" presName="vert1" presStyleCnt="0"/>
      <dgm:spPr/>
    </dgm:pt>
    <dgm:pt modelId="{22C6885D-C8BF-3446-9FC0-A347847D2C92}" type="pres">
      <dgm:prSet presAssocID="{7DA43480-1194-4495-94B0-D269EE8E5078}" presName="vertSpace2a" presStyleCnt="0"/>
      <dgm:spPr/>
    </dgm:pt>
    <dgm:pt modelId="{2C8BDC08-1B0D-B64F-9AC5-74CACA4C201F}" type="pres">
      <dgm:prSet presAssocID="{7DA43480-1194-4495-94B0-D269EE8E5078}" presName="horz2" presStyleCnt="0"/>
      <dgm:spPr/>
    </dgm:pt>
    <dgm:pt modelId="{0440536C-309A-FC4C-B85E-0B4D098AA1FC}" type="pres">
      <dgm:prSet presAssocID="{7DA43480-1194-4495-94B0-D269EE8E5078}" presName="horzSpace2" presStyleCnt="0"/>
      <dgm:spPr/>
    </dgm:pt>
    <dgm:pt modelId="{63772FAD-3484-2F4F-A213-05DDEF8EAC57}" type="pres">
      <dgm:prSet presAssocID="{7DA43480-1194-4495-94B0-D269EE8E5078}" presName="tx2" presStyleLbl="revTx" presStyleIdx="2" presStyleCnt="4"/>
      <dgm:spPr/>
    </dgm:pt>
    <dgm:pt modelId="{E57A6353-CDEF-6F4E-86C5-BD1DFB10C61C}" type="pres">
      <dgm:prSet presAssocID="{7DA43480-1194-4495-94B0-D269EE8E5078}" presName="vert2" presStyleCnt="0"/>
      <dgm:spPr/>
    </dgm:pt>
    <dgm:pt modelId="{9D20310F-774C-8B45-9FB3-28D8447AB8C1}" type="pres">
      <dgm:prSet presAssocID="{7DA43480-1194-4495-94B0-D269EE8E5078}" presName="thinLine2b" presStyleLbl="callout" presStyleIdx="0" presStyleCnt="2"/>
      <dgm:spPr/>
    </dgm:pt>
    <dgm:pt modelId="{58DB898C-94FE-024D-9E98-0AEAC55B613F}" type="pres">
      <dgm:prSet presAssocID="{7DA43480-1194-4495-94B0-D269EE8E5078}" presName="vertSpace2b" presStyleCnt="0"/>
      <dgm:spPr/>
    </dgm:pt>
    <dgm:pt modelId="{4F69B068-0211-0443-9C88-2AE6BA95D2C6}" type="pres">
      <dgm:prSet presAssocID="{EB0DE9AC-89F2-4504-9A1E-74CF023BFA03}" presName="horz2" presStyleCnt="0"/>
      <dgm:spPr/>
    </dgm:pt>
    <dgm:pt modelId="{1885C8DA-B128-854C-BB9B-BCBAE5A7F8A2}" type="pres">
      <dgm:prSet presAssocID="{EB0DE9AC-89F2-4504-9A1E-74CF023BFA03}" presName="horzSpace2" presStyleCnt="0"/>
      <dgm:spPr/>
    </dgm:pt>
    <dgm:pt modelId="{CEB0E1F8-B8C9-C54B-8B83-AC4F555E90D5}" type="pres">
      <dgm:prSet presAssocID="{EB0DE9AC-89F2-4504-9A1E-74CF023BFA03}" presName="tx2" presStyleLbl="revTx" presStyleIdx="3" presStyleCnt="4"/>
      <dgm:spPr/>
    </dgm:pt>
    <dgm:pt modelId="{A1893548-E522-0D4B-8226-0B916091816B}" type="pres">
      <dgm:prSet presAssocID="{EB0DE9AC-89F2-4504-9A1E-74CF023BFA03}" presName="vert2" presStyleCnt="0"/>
      <dgm:spPr/>
    </dgm:pt>
    <dgm:pt modelId="{37E056EE-1197-C040-B7AF-EB6A8F84A107}" type="pres">
      <dgm:prSet presAssocID="{EB0DE9AC-89F2-4504-9A1E-74CF023BFA03}" presName="thinLine2b" presStyleLbl="callout" presStyleIdx="1" presStyleCnt="2"/>
      <dgm:spPr/>
    </dgm:pt>
    <dgm:pt modelId="{5D90F62C-E70A-3C4A-8260-8133F10A46FA}" type="pres">
      <dgm:prSet presAssocID="{EB0DE9AC-89F2-4504-9A1E-74CF023BFA03}" presName="vertSpace2b" presStyleCnt="0"/>
      <dgm:spPr/>
    </dgm:pt>
  </dgm:ptLst>
  <dgm:cxnLst>
    <dgm:cxn modelId="{6136B73F-0315-6E47-B443-382F695C37F7}" type="presOf" srcId="{A9BF319E-4E24-4F04-9C96-8251785EA361}" destId="{5F5E7F9C-0912-3E43-BFA2-33F85EF47819}" srcOrd="0" destOrd="0" presId="urn:microsoft.com/office/officeart/2008/layout/LinedList"/>
    <dgm:cxn modelId="{AB072470-CBB7-4AED-B8AB-9AA6075202B5}" srcId="{E5F7C8C7-2C0B-4B99-9EDB-A327FA66DE55}" destId="{A6C28702-3FE2-4D67-8FEF-40DC2EE9C2C4}" srcOrd="1" destOrd="0" parTransId="{BA40BAAD-3F6B-4CF6-9503-C584D78E3E84}" sibTransId="{22FACDF5-9818-44E3-9903-07A5F5A1E9AA}"/>
    <dgm:cxn modelId="{1319AAA6-124F-CD4E-B7F2-F833678B2B4C}" type="presOf" srcId="{A6C28702-3FE2-4D67-8FEF-40DC2EE9C2C4}" destId="{B73EA1EE-6261-9947-9DEF-40E4AB86111F}" srcOrd="0" destOrd="0" presId="urn:microsoft.com/office/officeart/2008/layout/LinedList"/>
    <dgm:cxn modelId="{32B32EA7-4CB7-3D4D-8335-6623DD8D0F3B}" type="presOf" srcId="{E5F7C8C7-2C0B-4B99-9EDB-A327FA66DE55}" destId="{385D705F-9637-7B4C-92D0-9FD583CAEFB9}" srcOrd="0" destOrd="0" presId="urn:microsoft.com/office/officeart/2008/layout/LinedList"/>
    <dgm:cxn modelId="{997743CB-A9D0-4F89-B8B8-F9CC7ED6256C}" srcId="{A6C28702-3FE2-4D67-8FEF-40DC2EE9C2C4}" destId="{7DA43480-1194-4495-94B0-D269EE8E5078}" srcOrd="0" destOrd="0" parTransId="{19E50D94-2586-4FCE-B57F-5CADDF9491B7}" sibTransId="{E5A50ED1-5800-4D16-8DA9-2A6120D0FEBB}"/>
    <dgm:cxn modelId="{B68C05E4-D98D-4309-9EDD-4945884E6950}" srcId="{E5F7C8C7-2C0B-4B99-9EDB-A327FA66DE55}" destId="{A9BF319E-4E24-4F04-9C96-8251785EA361}" srcOrd="0" destOrd="0" parTransId="{53880D50-C972-416F-89CB-8438D55090D3}" sibTransId="{CE61D16C-E1A2-4E02-A3E6-31F576454051}"/>
    <dgm:cxn modelId="{DD9E49EB-0B67-453C-A567-B40291E88489}" srcId="{A6C28702-3FE2-4D67-8FEF-40DC2EE9C2C4}" destId="{EB0DE9AC-89F2-4504-9A1E-74CF023BFA03}" srcOrd="1" destOrd="0" parTransId="{926220F2-CB6C-43E3-965A-04F4812CFEB8}" sibTransId="{A1A69F70-C735-4F1C-9E01-779F4DA7144F}"/>
    <dgm:cxn modelId="{26FB55EF-AA97-7E49-B536-EA270FB39484}" type="presOf" srcId="{7DA43480-1194-4495-94B0-D269EE8E5078}" destId="{63772FAD-3484-2F4F-A213-05DDEF8EAC57}" srcOrd="0" destOrd="0" presId="urn:microsoft.com/office/officeart/2008/layout/LinedList"/>
    <dgm:cxn modelId="{E98B5FF2-E496-FD47-BD90-686D9B988DF9}" type="presOf" srcId="{EB0DE9AC-89F2-4504-9A1E-74CF023BFA03}" destId="{CEB0E1F8-B8C9-C54B-8B83-AC4F555E90D5}" srcOrd="0" destOrd="0" presId="urn:microsoft.com/office/officeart/2008/layout/LinedList"/>
    <dgm:cxn modelId="{7B310561-0C48-C841-8C88-A07629C1A2FB}" type="presParOf" srcId="{385D705F-9637-7B4C-92D0-9FD583CAEFB9}" destId="{E8A03043-1334-B34D-A5C4-5EF5E1BD9B9B}" srcOrd="0" destOrd="0" presId="urn:microsoft.com/office/officeart/2008/layout/LinedList"/>
    <dgm:cxn modelId="{C057157E-9ED9-B54D-9C8E-67371FEB2B11}" type="presParOf" srcId="{385D705F-9637-7B4C-92D0-9FD583CAEFB9}" destId="{63B89257-016D-B744-A250-6534E0D715C5}" srcOrd="1" destOrd="0" presId="urn:microsoft.com/office/officeart/2008/layout/LinedList"/>
    <dgm:cxn modelId="{6022261F-3125-4444-89C6-47C3D3955CB6}" type="presParOf" srcId="{63B89257-016D-B744-A250-6534E0D715C5}" destId="{5F5E7F9C-0912-3E43-BFA2-33F85EF47819}" srcOrd="0" destOrd="0" presId="urn:microsoft.com/office/officeart/2008/layout/LinedList"/>
    <dgm:cxn modelId="{5ECA9FC5-755F-B746-AB21-115037350371}" type="presParOf" srcId="{63B89257-016D-B744-A250-6534E0D715C5}" destId="{AFA30576-E822-9443-8552-1F5C6C34C114}" srcOrd="1" destOrd="0" presId="urn:microsoft.com/office/officeart/2008/layout/LinedList"/>
    <dgm:cxn modelId="{D148ECDB-8F28-0340-AC2F-DF18C40770DB}" type="presParOf" srcId="{385D705F-9637-7B4C-92D0-9FD583CAEFB9}" destId="{C2AF61FE-FBCD-F241-A9F3-2886D8E5058F}" srcOrd="2" destOrd="0" presId="urn:microsoft.com/office/officeart/2008/layout/LinedList"/>
    <dgm:cxn modelId="{0EDFE9A6-80AA-A443-8310-0CB034AC0D57}" type="presParOf" srcId="{385D705F-9637-7B4C-92D0-9FD583CAEFB9}" destId="{B1E7DC42-116D-AA42-873A-4E3221371884}" srcOrd="3" destOrd="0" presId="urn:microsoft.com/office/officeart/2008/layout/LinedList"/>
    <dgm:cxn modelId="{51FEE226-648C-314C-90FE-4C624BFCB517}" type="presParOf" srcId="{B1E7DC42-116D-AA42-873A-4E3221371884}" destId="{B73EA1EE-6261-9947-9DEF-40E4AB86111F}" srcOrd="0" destOrd="0" presId="urn:microsoft.com/office/officeart/2008/layout/LinedList"/>
    <dgm:cxn modelId="{ACE7D1BF-8CA8-B942-95DC-7747A1463FED}" type="presParOf" srcId="{B1E7DC42-116D-AA42-873A-4E3221371884}" destId="{4D6658F1-A0F0-7A40-B46A-8310005F5B23}" srcOrd="1" destOrd="0" presId="urn:microsoft.com/office/officeart/2008/layout/LinedList"/>
    <dgm:cxn modelId="{8B67FB65-F43C-3F40-A1F0-52CD8A5A1ABA}" type="presParOf" srcId="{4D6658F1-A0F0-7A40-B46A-8310005F5B23}" destId="{22C6885D-C8BF-3446-9FC0-A347847D2C92}" srcOrd="0" destOrd="0" presId="urn:microsoft.com/office/officeart/2008/layout/LinedList"/>
    <dgm:cxn modelId="{2157C933-92EC-384B-BE97-E0DE57334C7A}" type="presParOf" srcId="{4D6658F1-A0F0-7A40-B46A-8310005F5B23}" destId="{2C8BDC08-1B0D-B64F-9AC5-74CACA4C201F}" srcOrd="1" destOrd="0" presId="urn:microsoft.com/office/officeart/2008/layout/LinedList"/>
    <dgm:cxn modelId="{212E76C2-BF8F-864D-87CA-D00B35A59220}" type="presParOf" srcId="{2C8BDC08-1B0D-B64F-9AC5-74CACA4C201F}" destId="{0440536C-309A-FC4C-B85E-0B4D098AA1FC}" srcOrd="0" destOrd="0" presId="urn:microsoft.com/office/officeart/2008/layout/LinedList"/>
    <dgm:cxn modelId="{20F167FD-267A-C843-AD2A-7DE8E1F2A181}" type="presParOf" srcId="{2C8BDC08-1B0D-B64F-9AC5-74CACA4C201F}" destId="{63772FAD-3484-2F4F-A213-05DDEF8EAC57}" srcOrd="1" destOrd="0" presId="urn:microsoft.com/office/officeart/2008/layout/LinedList"/>
    <dgm:cxn modelId="{3D376140-AC8D-A443-ABF0-B7064861D2F8}" type="presParOf" srcId="{2C8BDC08-1B0D-B64F-9AC5-74CACA4C201F}" destId="{E57A6353-CDEF-6F4E-86C5-BD1DFB10C61C}" srcOrd="2" destOrd="0" presId="urn:microsoft.com/office/officeart/2008/layout/LinedList"/>
    <dgm:cxn modelId="{66F968F3-7E1B-0647-833C-ACBCF4802F05}" type="presParOf" srcId="{4D6658F1-A0F0-7A40-B46A-8310005F5B23}" destId="{9D20310F-774C-8B45-9FB3-28D8447AB8C1}" srcOrd="2" destOrd="0" presId="urn:microsoft.com/office/officeart/2008/layout/LinedList"/>
    <dgm:cxn modelId="{BA233818-425D-6A4E-9751-6EC82F714274}" type="presParOf" srcId="{4D6658F1-A0F0-7A40-B46A-8310005F5B23}" destId="{58DB898C-94FE-024D-9E98-0AEAC55B613F}" srcOrd="3" destOrd="0" presId="urn:microsoft.com/office/officeart/2008/layout/LinedList"/>
    <dgm:cxn modelId="{F7D6337A-CEC8-6142-A491-072B14AFCB9A}" type="presParOf" srcId="{4D6658F1-A0F0-7A40-B46A-8310005F5B23}" destId="{4F69B068-0211-0443-9C88-2AE6BA95D2C6}" srcOrd="4" destOrd="0" presId="urn:microsoft.com/office/officeart/2008/layout/LinedList"/>
    <dgm:cxn modelId="{DD7C3B29-0209-A046-9103-A37727A6EDAF}" type="presParOf" srcId="{4F69B068-0211-0443-9C88-2AE6BA95D2C6}" destId="{1885C8DA-B128-854C-BB9B-BCBAE5A7F8A2}" srcOrd="0" destOrd="0" presId="urn:microsoft.com/office/officeart/2008/layout/LinedList"/>
    <dgm:cxn modelId="{827588EE-86DB-6E4B-AA5B-31D8507EFCDD}" type="presParOf" srcId="{4F69B068-0211-0443-9C88-2AE6BA95D2C6}" destId="{CEB0E1F8-B8C9-C54B-8B83-AC4F555E90D5}" srcOrd="1" destOrd="0" presId="urn:microsoft.com/office/officeart/2008/layout/LinedList"/>
    <dgm:cxn modelId="{A0D0C55B-9544-9B43-85EB-E268DECFDD51}" type="presParOf" srcId="{4F69B068-0211-0443-9C88-2AE6BA95D2C6}" destId="{A1893548-E522-0D4B-8226-0B916091816B}" srcOrd="2" destOrd="0" presId="urn:microsoft.com/office/officeart/2008/layout/LinedList"/>
    <dgm:cxn modelId="{D885F2B6-94EE-E14E-A99E-9896136E7BAF}" type="presParOf" srcId="{4D6658F1-A0F0-7A40-B46A-8310005F5B23}" destId="{37E056EE-1197-C040-B7AF-EB6A8F84A107}" srcOrd="5" destOrd="0" presId="urn:microsoft.com/office/officeart/2008/layout/LinedList"/>
    <dgm:cxn modelId="{1962140F-C9FE-6D40-A87F-9DA33782FC56}" type="presParOf" srcId="{4D6658F1-A0F0-7A40-B46A-8310005F5B23}" destId="{5D90F62C-E70A-3C4A-8260-8133F10A46FA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B506E9-519A-3A4D-A08B-5A1FFEE7089E}">
      <dsp:nvSpPr>
        <dsp:cNvPr id="0" name=""/>
        <dsp:cNvSpPr/>
      </dsp:nvSpPr>
      <dsp:spPr>
        <a:xfrm>
          <a:off x="0" y="3045"/>
          <a:ext cx="7697586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1B069F6-DF75-694C-9096-1F475720113D}">
      <dsp:nvSpPr>
        <dsp:cNvPr id="0" name=""/>
        <dsp:cNvSpPr/>
      </dsp:nvSpPr>
      <dsp:spPr>
        <a:xfrm>
          <a:off x="0" y="3045"/>
          <a:ext cx="7697586" cy="1272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b="0" kern="1200"/>
            <a:t>Strategy can be defined as:</a:t>
          </a:r>
          <a:endParaRPr lang="en-US" sz="4200" kern="1200"/>
        </a:p>
      </dsp:txBody>
      <dsp:txXfrm>
        <a:off x="0" y="3045"/>
        <a:ext cx="7697586" cy="1272672"/>
      </dsp:txXfrm>
    </dsp:sp>
    <dsp:sp modelId="{7464E0DF-C994-7D48-AF33-B308A51BD91D}">
      <dsp:nvSpPr>
        <dsp:cNvPr id="0" name=""/>
        <dsp:cNvSpPr/>
      </dsp:nvSpPr>
      <dsp:spPr>
        <a:xfrm>
          <a:off x="0" y="1275718"/>
          <a:ext cx="7697586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7B00314-AC83-0F49-BB08-F558B29C1ACA}">
      <dsp:nvSpPr>
        <dsp:cNvPr id="0" name=""/>
        <dsp:cNvSpPr/>
      </dsp:nvSpPr>
      <dsp:spPr>
        <a:xfrm>
          <a:off x="0" y="1275718"/>
          <a:ext cx="7690068" cy="2204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/>
            <a:t>‘the </a:t>
          </a:r>
          <a:r>
            <a:rPr lang="en-GB" sz="2400" b="1" kern="1200" dirty="0"/>
            <a:t>direction</a:t>
          </a:r>
          <a:r>
            <a:rPr lang="en-GB" sz="1900" b="0" kern="1200" dirty="0"/>
            <a:t> and </a:t>
          </a:r>
          <a:r>
            <a:rPr lang="en-GB" sz="2400" b="1" kern="1200" dirty="0"/>
            <a:t>scope </a:t>
          </a:r>
          <a:r>
            <a:rPr lang="en-GB" sz="1900" b="0" kern="1200" dirty="0"/>
            <a:t>of an organisation over the </a:t>
          </a:r>
          <a:r>
            <a:rPr lang="en-GB" sz="2400" b="1" kern="1200" dirty="0"/>
            <a:t>long term</a:t>
          </a:r>
          <a:r>
            <a:rPr lang="en-GB" sz="1900" b="0" kern="1200" dirty="0"/>
            <a:t>, which </a:t>
          </a:r>
          <a:r>
            <a:rPr lang="en-GB" sz="2400" b="1" kern="1200" dirty="0"/>
            <a:t>achieves advantage </a:t>
          </a:r>
          <a:r>
            <a:rPr lang="en-GB" sz="1900" b="0" kern="1200" dirty="0"/>
            <a:t>in a </a:t>
          </a:r>
          <a:r>
            <a:rPr lang="en-GB" sz="2400" b="1" kern="1200" dirty="0"/>
            <a:t>changing environment </a:t>
          </a:r>
          <a:r>
            <a:rPr lang="en-GB" sz="1900" b="0" kern="1200" dirty="0"/>
            <a:t>through its </a:t>
          </a:r>
          <a:r>
            <a:rPr lang="en-GB" sz="2400" b="1" kern="1200" dirty="0"/>
            <a:t>configuration of resources and competencies </a:t>
          </a:r>
          <a:r>
            <a:rPr lang="en-GB" sz="1900" b="0" kern="1200" dirty="0"/>
            <a:t>with the aim of </a:t>
          </a:r>
          <a:r>
            <a:rPr lang="en-GB" sz="2400" b="1" kern="1200" dirty="0"/>
            <a:t>fulfilling stakeholder expectation</a:t>
          </a:r>
          <a:endParaRPr lang="en-US" sz="2400" b="1" kern="1200" dirty="0"/>
        </a:p>
      </dsp:txBody>
      <dsp:txXfrm>
        <a:off x="0" y="1275718"/>
        <a:ext cx="7690068" cy="2204828"/>
      </dsp:txXfrm>
    </dsp:sp>
    <dsp:sp modelId="{7AFA9DD4-4563-C140-870E-B2995B66E33F}">
      <dsp:nvSpPr>
        <dsp:cNvPr id="0" name=""/>
        <dsp:cNvSpPr/>
      </dsp:nvSpPr>
      <dsp:spPr>
        <a:xfrm>
          <a:off x="0" y="3480546"/>
          <a:ext cx="7697586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5C56146-B1B5-E648-AA64-E3B6AA812704}">
      <dsp:nvSpPr>
        <dsp:cNvPr id="0" name=""/>
        <dsp:cNvSpPr/>
      </dsp:nvSpPr>
      <dsp:spPr>
        <a:xfrm>
          <a:off x="0" y="3480546"/>
          <a:ext cx="7697586" cy="1272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Simply put, strategy is how an organisation attempts to meet its objectives</a:t>
          </a:r>
          <a:endParaRPr lang="en-US" sz="2400" kern="1200" dirty="0"/>
        </a:p>
      </dsp:txBody>
      <dsp:txXfrm>
        <a:off x="0" y="3480546"/>
        <a:ext cx="7697586" cy="127267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92D07B-3886-664B-8CC5-EC9D07EADABD}">
      <dsp:nvSpPr>
        <dsp:cNvPr id="0" name=""/>
        <dsp:cNvSpPr/>
      </dsp:nvSpPr>
      <dsp:spPr>
        <a:xfrm>
          <a:off x="802038" y="-41454"/>
          <a:ext cx="4495070" cy="4495070"/>
        </a:xfrm>
        <a:prstGeom prst="circularArrow">
          <a:avLst>
            <a:gd name="adj1" fmla="val 4668"/>
            <a:gd name="adj2" fmla="val 272909"/>
            <a:gd name="adj3" fmla="val 12994414"/>
            <a:gd name="adj4" fmla="val 17920692"/>
            <a:gd name="adj5" fmla="val 484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4C5FAEB-2D7B-5F46-97CE-517C914A9450}">
      <dsp:nvSpPr>
        <dsp:cNvPr id="0" name=""/>
        <dsp:cNvSpPr/>
      </dsp:nvSpPr>
      <dsp:spPr>
        <a:xfrm>
          <a:off x="1615619" y="47016"/>
          <a:ext cx="2867909" cy="143395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u="sng" kern="1200" dirty="0"/>
            <a:t>Diversification</a:t>
          </a:r>
          <a:r>
            <a:rPr lang="en-US" sz="2200" b="0" i="0" kern="1200" dirty="0"/>
            <a:t> (low standardization, low integration)</a:t>
          </a:r>
          <a:endParaRPr lang="en-US" sz="2200" kern="1200" dirty="0"/>
        </a:p>
      </dsp:txBody>
      <dsp:txXfrm>
        <a:off x="1685619" y="117016"/>
        <a:ext cx="2727909" cy="1293954"/>
      </dsp:txXfrm>
    </dsp:sp>
    <dsp:sp modelId="{B1388C11-A7B7-4140-9A75-400D40B3EC36}">
      <dsp:nvSpPr>
        <dsp:cNvPr id="0" name=""/>
        <dsp:cNvSpPr/>
      </dsp:nvSpPr>
      <dsp:spPr>
        <a:xfrm>
          <a:off x="3229648" y="1661046"/>
          <a:ext cx="2867909" cy="143395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u="sng" kern="1200" dirty="0"/>
            <a:t>Coordination</a:t>
          </a:r>
          <a:r>
            <a:rPr lang="en-US" sz="2200" b="0" i="0" kern="1200" dirty="0"/>
            <a:t> (low standardization, high integration)</a:t>
          </a:r>
          <a:endParaRPr lang="en-US" sz="2200" kern="1200" dirty="0"/>
        </a:p>
      </dsp:txBody>
      <dsp:txXfrm>
        <a:off x="3299648" y="1731046"/>
        <a:ext cx="2727909" cy="1293954"/>
      </dsp:txXfrm>
    </dsp:sp>
    <dsp:sp modelId="{BD1A3427-5B91-7344-BF35-D56663915858}">
      <dsp:nvSpPr>
        <dsp:cNvPr id="0" name=""/>
        <dsp:cNvSpPr/>
      </dsp:nvSpPr>
      <dsp:spPr>
        <a:xfrm>
          <a:off x="1615619" y="3275075"/>
          <a:ext cx="2867909" cy="143395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u="sng" kern="1200" dirty="0"/>
            <a:t>Replication</a:t>
          </a:r>
          <a:r>
            <a:rPr lang="en-US" sz="2200" b="0" i="0" kern="1200" dirty="0"/>
            <a:t> (high standardization, low integration)</a:t>
          </a:r>
          <a:endParaRPr lang="en-US" sz="2200" kern="1200" dirty="0"/>
        </a:p>
      </dsp:txBody>
      <dsp:txXfrm>
        <a:off x="1685619" y="3345075"/>
        <a:ext cx="2727909" cy="1293954"/>
      </dsp:txXfrm>
    </dsp:sp>
    <dsp:sp modelId="{171BD7D2-A3ED-3347-BCC1-18B10E1FF8FC}">
      <dsp:nvSpPr>
        <dsp:cNvPr id="0" name=""/>
        <dsp:cNvSpPr/>
      </dsp:nvSpPr>
      <dsp:spPr>
        <a:xfrm>
          <a:off x="1590" y="1661046"/>
          <a:ext cx="2867909" cy="143395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u="sng" kern="1200"/>
            <a:t>Unification</a:t>
          </a:r>
          <a:r>
            <a:rPr lang="en-US" sz="2200" b="0" i="0" kern="1200"/>
            <a:t> (high standardization, high integration)</a:t>
          </a:r>
          <a:endParaRPr lang="en-US" sz="2200" kern="1200"/>
        </a:p>
      </dsp:txBody>
      <dsp:txXfrm>
        <a:off x="71590" y="1731046"/>
        <a:ext cx="2727909" cy="12939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E8E4BD-5D08-AB44-9106-AB7F25DDE9FD}">
      <dsp:nvSpPr>
        <dsp:cNvPr id="0" name=""/>
        <dsp:cNvSpPr/>
      </dsp:nvSpPr>
      <dsp:spPr>
        <a:xfrm>
          <a:off x="3724" y="290741"/>
          <a:ext cx="2016281" cy="282279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7197" tIns="330200" rIns="157197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u="sng" kern="1200"/>
            <a:t>Scale:</a:t>
          </a:r>
          <a:r>
            <a:rPr lang="en-US" sz="1300" kern="1200"/>
            <a:t> supports efficient, reliable global operations</a:t>
          </a:r>
        </a:p>
      </dsp:txBody>
      <dsp:txXfrm>
        <a:off x="3724" y="1363403"/>
        <a:ext cx="2016281" cy="1693676"/>
      </dsp:txXfrm>
    </dsp:sp>
    <dsp:sp modelId="{2FE9B2EA-217A-D844-9071-A674C676D68B}">
      <dsp:nvSpPr>
        <dsp:cNvPr id="0" name=""/>
        <dsp:cNvSpPr/>
      </dsp:nvSpPr>
      <dsp:spPr>
        <a:xfrm>
          <a:off x="588445" y="573020"/>
          <a:ext cx="846838" cy="84683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023" tIns="12700" rIns="66023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1</a:t>
          </a:r>
        </a:p>
      </dsp:txBody>
      <dsp:txXfrm>
        <a:off x="712462" y="697037"/>
        <a:ext cx="598804" cy="598804"/>
      </dsp:txXfrm>
    </dsp:sp>
    <dsp:sp modelId="{1FF9E785-CBAD-334F-8EA6-159752DDEE30}">
      <dsp:nvSpPr>
        <dsp:cNvPr id="0" name=""/>
        <dsp:cNvSpPr/>
      </dsp:nvSpPr>
      <dsp:spPr>
        <a:xfrm>
          <a:off x="3724" y="3113463"/>
          <a:ext cx="2016281" cy="72"/>
        </a:xfrm>
        <a:prstGeom prst="rect">
          <a:avLst/>
        </a:prstGeom>
        <a:gradFill rotWithShape="0">
          <a:gsLst>
            <a:gs pos="0">
              <a:schemeClr val="accent5">
                <a:hueOff val="693026"/>
                <a:satOff val="-446"/>
                <a:lumOff val="305"/>
                <a:alphaOff val="0"/>
                <a:tint val="98000"/>
                <a:lumMod val="114000"/>
              </a:schemeClr>
            </a:gs>
            <a:gs pos="100000">
              <a:schemeClr val="accent5">
                <a:hueOff val="693026"/>
                <a:satOff val="-446"/>
                <a:lumOff val="305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693026"/>
              <a:satOff val="-446"/>
              <a:lumOff val="305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45CC5A-3FC1-B94C-8A1D-40C795E3E29F}">
      <dsp:nvSpPr>
        <dsp:cNvPr id="0" name=""/>
        <dsp:cNvSpPr/>
      </dsp:nvSpPr>
      <dsp:spPr>
        <a:xfrm>
          <a:off x="2221634" y="290741"/>
          <a:ext cx="2016281" cy="2822794"/>
        </a:xfrm>
        <a:prstGeom prst="rect">
          <a:avLst/>
        </a:prstGeom>
        <a:solidFill>
          <a:schemeClr val="accent5">
            <a:tint val="40000"/>
            <a:alpha val="90000"/>
            <a:hueOff val="1507254"/>
            <a:satOff val="14"/>
            <a:lumOff val="116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1507254"/>
              <a:satOff val="14"/>
              <a:lumOff val="11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7197" tIns="330200" rIns="157197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u="sng" kern="1200"/>
            <a:t>End-to-end visibility </a:t>
          </a:r>
          <a:r>
            <a:rPr lang="en-US" sz="1300" kern="1200"/>
            <a:t>of business processses</a:t>
          </a:r>
        </a:p>
      </dsp:txBody>
      <dsp:txXfrm>
        <a:off x="2221634" y="1363403"/>
        <a:ext cx="2016281" cy="1693676"/>
      </dsp:txXfrm>
    </dsp:sp>
    <dsp:sp modelId="{78DE455D-3D10-F440-BABD-2A293AE06381}">
      <dsp:nvSpPr>
        <dsp:cNvPr id="0" name=""/>
        <dsp:cNvSpPr/>
      </dsp:nvSpPr>
      <dsp:spPr>
        <a:xfrm>
          <a:off x="2806355" y="573020"/>
          <a:ext cx="846838" cy="846838"/>
        </a:xfrm>
        <a:prstGeom prst="ellipse">
          <a:avLst/>
        </a:prstGeom>
        <a:gradFill rotWithShape="0">
          <a:gsLst>
            <a:gs pos="0">
              <a:schemeClr val="accent5">
                <a:hueOff val="1386053"/>
                <a:satOff val="-892"/>
                <a:lumOff val="610"/>
                <a:alphaOff val="0"/>
                <a:tint val="98000"/>
                <a:lumMod val="114000"/>
              </a:schemeClr>
            </a:gs>
            <a:gs pos="100000">
              <a:schemeClr val="accent5">
                <a:hueOff val="1386053"/>
                <a:satOff val="-892"/>
                <a:lumOff val="61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1386053"/>
              <a:satOff val="-892"/>
              <a:lumOff val="61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023" tIns="12700" rIns="66023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2</a:t>
          </a:r>
        </a:p>
      </dsp:txBody>
      <dsp:txXfrm>
        <a:off x="2930372" y="697037"/>
        <a:ext cx="598804" cy="598804"/>
      </dsp:txXfrm>
    </dsp:sp>
    <dsp:sp modelId="{FCA627EA-64DD-684A-ADAA-0C678E0FF1DB}">
      <dsp:nvSpPr>
        <dsp:cNvPr id="0" name=""/>
        <dsp:cNvSpPr/>
      </dsp:nvSpPr>
      <dsp:spPr>
        <a:xfrm>
          <a:off x="2221634" y="3113463"/>
          <a:ext cx="2016281" cy="72"/>
        </a:xfrm>
        <a:prstGeom prst="rect">
          <a:avLst/>
        </a:prstGeom>
        <a:gradFill rotWithShape="0">
          <a:gsLst>
            <a:gs pos="0">
              <a:schemeClr val="accent5">
                <a:hueOff val="2079079"/>
                <a:satOff val="-1338"/>
                <a:lumOff val="915"/>
                <a:alphaOff val="0"/>
                <a:tint val="98000"/>
                <a:lumMod val="114000"/>
              </a:schemeClr>
            </a:gs>
            <a:gs pos="100000">
              <a:schemeClr val="accent5">
                <a:hueOff val="2079079"/>
                <a:satOff val="-1338"/>
                <a:lumOff val="915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2079079"/>
              <a:satOff val="-1338"/>
              <a:lumOff val="915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956845A-896A-B545-92A3-2134941F6471}">
      <dsp:nvSpPr>
        <dsp:cNvPr id="0" name=""/>
        <dsp:cNvSpPr/>
      </dsp:nvSpPr>
      <dsp:spPr>
        <a:xfrm>
          <a:off x="4439544" y="290741"/>
          <a:ext cx="2016281" cy="2822794"/>
        </a:xfrm>
        <a:prstGeom prst="rect">
          <a:avLst/>
        </a:prstGeom>
        <a:solidFill>
          <a:schemeClr val="accent5">
            <a:tint val="40000"/>
            <a:alpha val="90000"/>
            <a:hueOff val="3014507"/>
            <a:satOff val="29"/>
            <a:lumOff val="232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3014507"/>
              <a:satOff val="29"/>
              <a:lumOff val="232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7197" tIns="330200" rIns="157197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u="sng" kern="1200"/>
            <a:t>Availability of data </a:t>
          </a:r>
          <a:r>
            <a:rPr lang="en-US" sz="1300" kern="1200"/>
            <a:t>to provide customer service information and analyse pricing, scheduling, etc.</a:t>
          </a:r>
        </a:p>
      </dsp:txBody>
      <dsp:txXfrm>
        <a:off x="4439544" y="1363403"/>
        <a:ext cx="2016281" cy="1693676"/>
      </dsp:txXfrm>
    </dsp:sp>
    <dsp:sp modelId="{6C89F001-7FBB-2C49-ADF4-AE3A62C01F6B}">
      <dsp:nvSpPr>
        <dsp:cNvPr id="0" name=""/>
        <dsp:cNvSpPr/>
      </dsp:nvSpPr>
      <dsp:spPr>
        <a:xfrm>
          <a:off x="5024265" y="573020"/>
          <a:ext cx="846838" cy="846838"/>
        </a:xfrm>
        <a:prstGeom prst="ellipse">
          <a:avLst/>
        </a:prstGeom>
        <a:gradFill rotWithShape="0">
          <a:gsLst>
            <a:gs pos="0">
              <a:schemeClr val="accent5">
                <a:hueOff val="2772106"/>
                <a:satOff val="-1784"/>
                <a:lumOff val="1220"/>
                <a:alphaOff val="0"/>
                <a:tint val="98000"/>
                <a:lumMod val="114000"/>
              </a:schemeClr>
            </a:gs>
            <a:gs pos="100000">
              <a:schemeClr val="accent5">
                <a:hueOff val="2772106"/>
                <a:satOff val="-1784"/>
                <a:lumOff val="122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2772106"/>
              <a:satOff val="-1784"/>
              <a:lumOff val="122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023" tIns="12700" rIns="66023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3</a:t>
          </a:r>
        </a:p>
      </dsp:txBody>
      <dsp:txXfrm>
        <a:off x="5148282" y="697037"/>
        <a:ext cx="598804" cy="598804"/>
      </dsp:txXfrm>
    </dsp:sp>
    <dsp:sp modelId="{64AF61EA-E4D4-BB44-BED1-CF8D9D304C7E}">
      <dsp:nvSpPr>
        <dsp:cNvPr id="0" name=""/>
        <dsp:cNvSpPr/>
      </dsp:nvSpPr>
      <dsp:spPr>
        <a:xfrm>
          <a:off x="4439544" y="3113463"/>
          <a:ext cx="2016281" cy="72"/>
        </a:xfrm>
        <a:prstGeom prst="rect">
          <a:avLst/>
        </a:prstGeom>
        <a:gradFill rotWithShape="0">
          <a:gsLst>
            <a:gs pos="0">
              <a:schemeClr val="accent5">
                <a:hueOff val="3465132"/>
                <a:satOff val="-2229"/>
                <a:lumOff val="1524"/>
                <a:alphaOff val="0"/>
                <a:tint val="98000"/>
                <a:lumMod val="114000"/>
              </a:schemeClr>
            </a:gs>
            <a:gs pos="100000">
              <a:schemeClr val="accent5">
                <a:hueOff val="3465132"/>
                <a:satOff val="-2229"/>
                <a:lumOff val="1524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3465132"/>
              <a:satOff val="-2229"/>
              <a:lumOff val="1524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0226F2F-018A-1C43-9558-6CBD93D7517E}">
      <dsp:nvSpPr>
        <dsp:cNvPr id="0" name=""/>
        <dsp:cNvSpPr/>
      </dsp:nvSpPr>
      <dsp:spPr>
        <a:xfrm>
          <a:off x="6657454" y="290741"/>
          <a:ext cx="2016281" cy="2822794"/>
        </a:xfrm>
        <a:prstGeom prst="rect">
          <a:avLst/>
        </a:prstGeom>
        <a:solidFill>
          <a:schemeClr val="accent5">
            <a:tint val="40000"/>
            <a:alpha val="90000"/>
            <a:hueOff val="4521761"/>
            <a:satOff val="43"/>
            <a:lumOff val="347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4521761"/>
              <a:satOff val="43"/>
              <a:lumOff val="34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7197" tIns="330200" rIns="157197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u="sng" kern="1200"/>
            <a:t>Rapic expansion of existing processes </a:t>
          </a:r>
          <a:r>
            <a:rPr lang="en-US" sz="1300" kern="1200"/>
            <a:t>to new markets or for related products and services</a:t>
          </a:r>
        </a:p>
      </dsp:txBody>
      <dsp:txXfrm>
        <a:off x="6657454" y="1363403"/>
        <a:ext cx="2016281" cy="1693676"/>
      </dsp:txXfrm>
    </dsp:sp>
    <dsp:sp modelId="{5F34F9FD-0CE1-E24A-B65A-2CDDBD5A56F3}">
      <dsp:nvSpPr>
        <dsp:cNvPr id="0" name=""/>
        <dsp:cNvSpPr/>
      </dsp:nvSpPr>
      <dsp:spPr>
        <a:xfrm>
          <a:off x="7242175" y="573020"/>
          <a:ext cx="846838" cy="846838"/>
        </a:xfrm>
        <a:prstGeom prst="ellipse">
          <a:avLst/>
        </a:prstGeom>
        <a:gradFill rotWithShape="0">
          <a:gsLst>
            <a:gs pos="0">
              <a:schemeClr val="accent5">
                <a:hueOff val="4158159"/>
                <a:satOff val="-2675"/>
                <a:lumOff val="1829"/>
                <a:alphaOff val="0"/>
                <a:tint val="98000"/>
                <a:lumMod val="114000"/>
              </a:schemeClr>
            </a:gs>
            <a:gs pos="100000">
              <a:schemeClr val="accent5">
                <a:hueOff val="4158159"/>
                <a:satOff val="-2675"/>
                <a:lumOff val="1829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4158159"/>
              <a:satOff val="-2675"/>
              <a:lumOff val="1829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023" tIns="12700" rIns="66023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4</a:t>
          </a:r>
        </a:p>
      </dsp:txBody>
      <dsp:txXfrm>
        <a:off x="7366192" y="697037"/>
        <a:ext cx="598804" cy="598804"/>
      </dsp:txXfrm>
    </dsp:sp>
    <dsp:sp modelId="{FCFF9CF5-21D7-274B-A417-DD6B034E81F3}">
      <dsp:nvSpPr>
        <dsp:cNvPr id="0" name=""/>
        <dsp:cNvSpPr/>
      </dsp:nvSpPr>
      <dsp:spPr>
        <a:xfrm>
          <a:off x="6657454" y="3113463"/>
          <a:ext cx="2016281" cy="72"/>
        </a:xfrm>
        <a:prstGeom prst="rect">
          <a:avLst/>
        </a:prstGeom>
        <a:gradFill rotWithShape="0">
          <a:gsLst>
            <a:gs pos="0">
              <a:schemeClr val="accent5">
                <a:hueOff val="4851185"/>
                <a:satOff val="-3121"/>
                <a:lumOff val="2134"/>
                <a:alphaOff val="0"/>
                <a:tint val="98000"/>
                <a:lumMod val="114000"/>
              </a:schemeClr>
            </a:gs>
            <a:gs pos="100000">
              <a:schemeClr val="accent5">
                <a:hueOff val="4851185"/>
                <a:satOff val="-3121"/>
                <a:lumOff val="2134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4851185"/>
              <a:satOff val="-3121"/>
              <a:lumOff val="2134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8D24F47-D32B-704B-9083-B2F312A6C8E9}">
      <dsp:nvSpPr>
        <dsp:cNvPr id="0" name=""/>
        <dsp:cNvSpPr/>
      </dsp:nvSpPr>
      <dsp:spPr>
        <a:xfrm>
          <a:off x="8875364" y="290741"/>
          <a:ext cx="2016281" cy="2822794"/>
        </a:xfrm>
        <a:prstGeom prst="rect">
          <a:avLst/>
        </a:prstGeom>
        <a:solidFill>
          <a:schemeClr val="accent5">
            <a:tint val="40000"/>
            <a:alpha val="90000"/>
            <a:hueOff val="6029015"/>
            <a:satOff val="58"/>
            <a:lumOff val="463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6029015"/>
              <a:satOff val="58"/>
              <a:lumOff val="463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7197" tIns="330200" rIns="157197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u="sng" kern="1200"/>
            <a:t>supports integration </a:t>
          </a:r>
          <a:r>
            <a:rPr lang="en-US" sz="1300" kern="1200"/>
            <a:t>of acquisitions of competitors</a:t>
          </a:r>
          <a:r>
            <a:rPr lang="et-EE" sz="1300" kern="1200"/>
            <a:t> </a:t>
          </a:r>
          <a:endParaRPr lang="en-US" sz="1300" kern="1200"/>
        </a:p>
      </dsp:txBody>
      <dsp:txXfrm>
        <a:off x="8875364" y="1363403"/>
        <a:ext cx="2016281" cy="1693676"/>
      </dsp:txXfrm>
    </dsp:sp>
    <dsp:sp modelId="{2914EEC2-A0E5-4140-A9D7-E9D59443B93B}">
      <dsp:nvSpPr>
        <dsp:cNvPr id="0" name=""/>
        <dsp:cNvSpPr/>
      </dsp:nvSpPr>
      <dsp:spPr>
        <a:xfrm>
          <a:off x="9460085" y="573020"/>
          <a:ext cx="846838" cy="846838"/>
        </a:xfrm>
        <a:prstGeom prst="ellipse">
          <a:avLst/>
        </a:prstGeom>
        <a:gradFill rotWithShape="0">
          <a:gsLst>
            <a:gs pos="0">
              <a:schemeClr val="accent5">
                <a:hueOff val="5544212"/>
                <a:satOff val="-3567"/>
                <a:lumOff val="2439"/>
                <a:alphaOff val="0"/>
                <a:tint val="98000"/>
                <a:lumMod val="114000"/>
              </a:schemeClr>
            </a:gs>
            <a:gs pos="100000">
              <a:schemeClr val="accent5">
                <a:hueOff val="5544212"/>
                <a:satOff val="-3567"/>
                <a:lumOff val="2439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5544212"/>
              <a:satOff val="-3567"/>
              <a:lumOff val="2439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023" tIns="12700" rIns="66023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5</a:t>
          </a:r>
        </a:p>
      </dsp:txBody>
      <dsp:txXfrm>
        <a:off x="9584102" y="697037"/>
        <a:ext cx="598804" cy="598804"/>
      </dsp:txXfrm>
    </dsp:sp>
    <dsp:sp modelId="{BC6AF7BB-6C2B-4F45-B7D7-4CA56831D93D}">
      <dsp:nvSpPr>
        <dsp:cNvPr id="0" name=""/>
        <dsp:cNvSpPr/>
      </dsp:nvSpPr>
      <dsp:spPr>
        <a:xfrm>
          <a:off x="8875364" y="3113463"/>
          <a:ext cx="2016281" cy="72"/>
        </a:xfrm>
        <a:prstGeom prst="rect">
          <a:avLst/>
        </a:prstGeom>
        <a:gradFill rotWithShape="0">
          <a:gsLst>
            <a:gs pos="0">
              <a:schemeClr val="accent5">
                <a:hueOff val="6237238"/>
                <a:satOff val="-4013"/>
                <a:lumOff val="2744"/>
                <a:alphaOff val="0"/>
                <a:tint val="98000"/>
                <a:lumMod val="114000"/>
              </a:schemeClr>
            </a:gs>
            <a:gs pos="100000">
              <a:schemeClr val="accent5">
                <a:hueOff val="6237238"/>
                <a:satOff val="-4013"/>
                <a:lumOff val="2744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6237238"/>
              <a:satOff val="-4013"/>
              <a:lumOff val="2744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37AF0-89CD-A241-8521-68BD3DB8EAEE}">
      <dsp:nvSpPr>
        <dsp:cNvPr id="0" name=""/>
        <dsp:cNvSpPr/>
      </dsp:nvSpPr>
      <dsp:spPr>
        <a:xfrm rot="5400000">
          <a:off x="-402729" y="1913082"/>
          <a:ext cx="1789971" cy="21664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E1B6312-3EBE-3C40-B5CD-0A3E5C01DB1E}">
      <dsp:nvSpPr>
        <dsp:cNvPr id="0" name=""/>
        <dsp:cNvSpPr/>
      </dsp:nvSpPr>
      <dsp:spPr>
        <a:xfrm>
          <a:off x="3098" y="761942"/>
          <a:ext cx="2407206" cy="14443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u="sng" kern="1200"/>
            <a:t>Highly I</a:t>
          </a:r>
          <a:r>
            <a:rPr lang="et-EE" sz="1200" b="1" u="sng" kern="1200"/>
            <a:t>T</a:t>
          </a:r>
          <a:r>
            <a:rPr lang="en-US" sz="1200" b="1" u="sng" kern="1200"/>
            <a:t> dependent</a:t>
          </a:r>
          <a:r>
            <a:rPr lang="en-US" sz="1200" kern="1200"/>
            <a:t>, needs sophisticated back up and recovery</a:t>
          </a:r>
        </a:p>
      </dsp:txBody>
      <dsp:txXfrm>
        <a:off x="45401" y="804245"/>
        <a:ext cx="2322600" cy="1359717"/>
      </dsp:txXfrm>
    </dsp:sp>
    <dsp:sp modelId="{D5142589-7E8D-E843-B707-E4FC093291A7}">
      <dsp:nvSpPr>
        <dsp:cNvPr id="0" name=""/>
        <dsp:cNvSpPr/>
      </dsp:nvSpPr>
      <dsp:spPr>
        <a:xfrm>
          <a:off x="499972" y="2815784"/>
          <a:ext cx="3186150" cy="216648"/>
        </a:xfrm>
        <a:prstGeom prst="rect">
          <a:avLst/>
        </a:prstGeom>
        <a:solidFill>
          <a:schemeClr val="accent5">
            <a:hueOff val="3118619"/>
            <a:satOff val="-2006"/>
            <a:lumOff val="13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897E2D7-49BE-CE48-AB05-EE73C0EA67A8}">
      <dsp:nvSpPr>
        <dsp:cNvPr id="0" name=""/>
        <dsp:cNvSpPr/>
      </dsp:nvSpPr>
      <dsp:spPr>
        <a:xfrm>
          <a:off x="3098" y="2567346"/>
          <a:ext cx="2407206" cy="1444323"/>
        </a:xfrm>
        <a:prstGeom prst="roundRect">
          <a:avLst>
            <a:gd name="adj" fmla="val 10000"/>
          </a:avLst>
        </a:prstGeom>
        <a:solidFill>
          <a:schemeClr val="accent5">
            <a:hueOff val="2079079"/>
            <a:satOff val="-1338"/>
            <a:lumOff val="915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u="sng" kern="1200"/>
            <a:t>Locks in existing business processes</a:t>
          </a:r>
          <a:r>
            <a:rPr lang="en-US" sz="1200" kern="1200"/>
            <a:t> and data definitions; not flexible for related products and services demanding different types of business processes</a:t>
          </a:r>
        </a:p>
      </dsp:txBody>
      <dsp:txXfrm>
        <a:off x="45401" y="2609649"/>
        <a:ext cx="2322600" cy="1359717"/>
      </dsp:txXfrm>
    </dsp:sp>
    <dsp:sp modelId="{B61262E3-40C8-334C-97EE-B9744734F282}">
      <dsp:nvSpPr>
        <dsp:cNvPr id="0" name=""/>
        <dsp:cNvSpPr/>
      </dsp:nvSpPr>
      <dsp:spPr>
        <a:xfrm rot="16200000">
          <a:off x="2798855" y="1913082"/>
          <a:ext cx="1789971" cy="216648"/>
        </a:xfrm>
        <a:prstGeom prst="rect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9E3E64F-3066-AC4D-BAB9-65E433E47E8C}">
      <dsp:nvSpPr>
        <dsp:cNvPr id="0" name=""/>
        <dsp:cNvSpPr/>
      </dsp:nvSpPr>
      <dsp:spPr>
        <a:xfrm>
          <a:off x="3204682" y="2567346"/>
          <a:ext cx="2407206" cy="1444323"/>
        </a:xfrm>
        <a:prstGeom prst="roundRect">
          <a:avLst>
            <a:gd name="adj" fmla="val 10000"/>
          </a:avLst>
        </a:prstGeom>
        <a:solidFill>
          <a:schemeClr val="accent5">
            <a:hueOff val="4158159"/>
            <a:satOff val="-2675"/>
            <a:lumOff val="1829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IT can become </a:t>
          </a:r>
          <a:r>
            <a:rPr lang="en-US" sz="1200" b="1" u="sng" kern="1200"/>
            <a:t>monolithic</a:t>
          </a:r>
          <a:r>
            <a:rPr lang="en-US" sz="1200" kern="1200"/>
            <a:t> and </a:t>
          </a:r>
          <a:r>
            <a:rPr lang="en-US" sz="1200" b="1" u="sng" kern="1200"/>
            <a:t>slow</a:t>
          </a:r>
          <a:endParaRPr lang="en-US" sz="1200" kern="1200"/>
        </a:p>
      </dsp:txBody>
      <dsp:txXfrm>
        <a:off x="3246985" y="2609649"/>
        <a:ext cx="2322600" cy="1359717"/>
      </dsp:txXfrm>
    </dsp:sp>
    <dsp:sp modelId="{0DAFFB9E-C805-1B4B-B960-C478F7D764E6}">
      <dsp:nvSpPr>
        <dsp:cNvPr id="0" name=""/>
        <dsp:cNvSpPr/>
      </dsp:nvSpPr>
      <dsp:spPr>
        <a:xfrm>
          <a:off x="3204682" y="761942"/>
          <a:ext cx="2407206" cy="1444323"/>
        </a:xfrm>
        <a:prstGeom prst="roundRect">
          <a:avLst>
            <a:gd name="adj" fmla="val 10000"/>
          </a:avLst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Demands enormous organisational discipline and this is </a:t>
          </a:r>
          <a:r>
            <a:rPr lang="en-US" sz="1200" b="1" u="sng" kern="1200"/>
            <a:t>difficult to implement</a:t>
          </a:r>
          <a:endParaRPr lang="en-US" sz="1200" kern="1200"/>
        </a:p>
      </dsp:txBody>
      <dsp:txXfrm>
        <a:off x="3246985" y="804245"/>
        <a:ext cx="2322600" cy="135971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41B08-B2D8-7E45-9CF1-13F6C3E413A2}">
      <dsp:nvSpPr>
        <dsp:cNvPr id="0" name=""/>
        <dsp:cNvSpPr/>
      </dsp:nvSpPr>
      <dsp:spPr>
        <a:xfrm>
          <a:off x="1481432" y="557873"/>
          <a:ext cx="3090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9065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27474" y="601893"/>
        <a:ext cx="16983" cy="3399"/>
      </dsp:txXfrm>
    </dsp:sp>
    <dsp:sp modelId="{DA783635-EE70-1245-AD91-6E6905A4D25F}">
      <dsp:nvSpPr>
        <dsp:cNvPr id="0" name=""/>
        <dsp:cNvSpPr/>
      </dsp:nvSpPr>
      <dsp:spPr>
        <a:xfrm>
          <a:off x="6424" y="160550"/>
          <a:ext cx="1476808" cy="88608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65" tIns="75960" rIns="72365" bIns="7596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u="sng" kern="1200"/>
            <a:t>Toyota Motors Marketing Europe 2002</a:t>
          </a:r>
          <a:endParaRPr lang="en-US" sz="12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 dirty="0"/>
            <a:t>Sales growing dramatically:</a:t>
          </a:r>
          <a:endParaRPr lang="en-US" sz="900" kern="1200" dirty="0"/>
        </a:p>
      </dsp:txBody>
      <dsp:txXfrm>
        <a:off x="6424" y="160550"/>
        <a:ext cx="1476808" cy="886085"/>
      </dsp:txXfrm>
    </dsp:sp>
    <dsp:sp modelId="{F423CC1D-04D0-184C-B8DF-64100EA3CA43}">
      <dsp:nvSpPr>
        <dsp:cNvPr id="0" name=""/>
        <dsp:cNvSpPr/>
      </dsp:nvSpPr>
      <dsp:spPr>
        <a:xfrm>
          <a:off x="3297907" y="557873"/>
          <a:ext cx="3090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9065" y="45720"/>
              </a:lnTo>
            </a:path>
          </a:pathLst>
        </a:custGeom>
        <a:noFill/>
        <a:ln w="9525" cap="rnd" cmpd="sng" algn="ctr">
          <a:solidFill>
            <a:schemeClr val="accent5">
              <a:hueOff val="1247448"/>
              <a:satOff val="-803"/>
              <a:lumOff val="54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43948" y="601893"/>
        <a:ext cx="16983" cy="3399"/>
      </dsp:txXfrm>
    </dsp:sp>
    <dsp:sp modelId="{7E842F8D-BCBB-B64F-A7F4-71510C762918}">
      <dsp:nvSpPr>
        <dsp:cNvPr id="0" name=""/>
        <dsp:cNvSpPr/>
      </dsp:nvSpPr>
      <dsp:spPr>
        <a:xfrm>
          <a:off x="1822898" y="160550"/>
          <a:ext cx="1476808" cy="886085"/>
        </a:xfrm>
        <a:prstGeom prst="rect">
          <a:avLst/>
        </a:prstGeom>
        <a:gradFill rotWithShape="0">
          <a:gsLst>
            <a:gs pos="0">
              <a:schemeClr val="accent5">
                <a:hueOff val="1039540"/>
                <a:satOff val="-669"/>
                <a:lumOff val="457"/>
                <a:alphaOff val="0"/>
                <a:tint val="98000"/>
                <a:lumMod val="114000"/>
              </a:schemeClr>
            </a:gs>
            <a:gs pos="100000">
              <a:schemeClr val="accent5">
                <a:hueOff val="1039540"/>
                <a:satOff val="-669"/>
                <a:lumOff val="457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65" tIns="75960" rIns="72365" bIns="759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-384,000 units in 1995</a:t>
          </a:r>
          <a:endParaRPr lang="en-US" sz="1200" kern="1200"/>
        </a:p>
      </dsp:txBody>
      <dsp:txXfrm>
        <a:off x="1822898" y="160550"/>
        <a:ext cx="1476808" cy="886085"/>
      </dsp:txXfrm>
    </dsp:sp>
    <dsp:sp modelId="{39C5EFF5-64FB-E241-91D8-3232D68D7C79}">
      <dsp:nvSpPr>
        <dsp:cNvPr id="0" name=""/>
        <dsp:cNvSpPr/>
      </dsp:nvSpPr>
      <dsp:spPr>
        <a:xfrm>
          <a:off x="744828" y="1044836"/>
          <a:ext cx="3632948" cy="309065"/>
        </a:xfrm>
        <a:custGeom>
          <a:avLst/>
          <a:gdLst/>
          <a:ahLst/>
          <a:cxnLst/>
          <a:rect l="0" t="0" r="0" b="0"/>
          <a:pathLst>
            <a:path>
              <a:moveTo>
                <a:pt x="3632948" y="0"/>
              </a:moveTo>
              <a:lnTo>
                <a:pt x="3632948" y="171632"/>
              </a:lnTo>
              <a:lnTo>
                <a:pt x="0" y="171632"/>
              </a:lnTo>
              <a:lnTo>
                <a:pt x="0" y="309065"/>
              </a:lnTo>
            </a:path>
          </a:pathLst>
        </a:custGeom>
        <a:noFill/>
        <a:ln w="9525" cap="rnd" cmpd="sng" algn="ctr">
          <a:solidFill>
            <a:schemeClr val="accent5">
              <a:hueOff val="2494895"/>
              <a:satOff val="-1605"/>
              <a:lumOff val="109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0083" y="1197669"/>
        <a:ext cx="182439" cy="3399"/>
      </dsp:txXfrm>
    </dsp:sp>
    <dsp:sp modelId="{E7D520DF-E329-3B43-B922-8C98E784A96E}">
      <dsp:nvSpPr>
        <dsp:cNvPr id="0" name=""/>
        <dsp:cNvSpPr/>
      </dsp:nvSpPr>
      <dsp:spPr>
        <a:xfrm>
          <a:off x="3639373" y="160550"/>
          <a:ext cx="1476808" cy="886085"/>
        </a:xfrm>
        <a:prstGeom prst="rect">
          <a:avLst/>
        </a:prstGeom>
        <a:gradFill rotWithShape="0">
          <a:gsLst>
            <a:gs pos="0">
              <a:schemeClr val="accent5">
                <a:hueOff val="2079079"/>
                <a:satOff val="-1338"/>
                <a:lumOff val="915"/>
                <a:alphaOff val="0"/>
                <a:tint val="98000"/>
                <a:lumMod val="114000"/>
              </a:schemeClr>
            </a:gs>
            <a:gs pos="100000">
              <a:schemeClr val="accent5">
                <a:hueOff val="2079079"/>
                <a:satOff val="-1338"/>
                <a:lumOff val="91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65" tIns="75960" rIns="72365" bIns="7596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-727,000 units in 2002</a:t>
          </a:r>
          <a:endParaRPr lang="en-US" sz="12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/>
            <a:t>Toyota Europe structured as 28 independently managed country operations</a:t>
          </a:r>
          <a:endParaRPr lang="en-US" sz="900" kern="1200"/>
        </a:p>
      </dsp:txBody>
      <dsp:txXfrm>
        <a:off x="3639373" y="160550"/>
        <a:ext cx="1476808" cy="886085"/>
      </dsp:txXfrm>
    </dsp:sp>
    <dsp:sp modelId="{9CFA1A6B-E4E9-2646-8F21-805EF3072510}">
      <dsp:nvSpPr>
        <dsp:cNvPr id="0" name=""/>
        <dsp:cNvSpPr/>
      </dsp:nvSpPr>
      <dsp:spPr>
        <a:xfrm>
          <a:off x="1481432" y="1783624"/>
          <a:ext cx="3090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9065" y="45720"/>
              </a:lnTo>
            </a:path>
          </a:pathLst>
        </a:custGeom>
        <a:noFill/>
        <a:ln w="9525" cap="rnd" cmpd="sng" algn="ctr">
          <a:solidFill>
            <a:schemeClr val="accent5">
              <a:hueOff val="3742343"/>
              <a:satOff val="-2408"/>
              <a:lumOff val="164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27474" y="1827644"/>
        <a:ext cx="16983" cy="3399"/>
      </dsp:txXfrm>
    </dsp:sp>
    <dsp:sp modelId="{07BD5A12-4A68-264F-A777-7FE6DD1791A8}">
      <dsp:nvSpPr>
        <dsp:cNvPr id="0" name=""/>
        <dsp:cNvSpPr/>
      </dsp:nvSpPr>
      <dsp:spPr>
        <a:xfrm>
          <a:off x="6424" y="1386301"/>
          <a:ext cx="1476808" cy="886085"/>
        </a:xfrm>
        <a:prstGeom prst="rect">
          <a:avLst/>
        </a:prstGeom>
        <a:gradFill rotWithShape="0">
          <a:gsLst>
            <a:gs pos="0">
              <a:schemeClr val="accent5">
                <a:hueOff val="3118619"/>
                <a:satOff val="-2006"/>
                <a:lumOff val="1372"/>
                <a:alphaOff val="0"/>
                <a:tint val="98000"/>
                <a:lumMod val="114000"/>
              </a:schemeClr>
            </a:gs>
            <a:gs pos="100000">
              <a:schemeClr val="accent5">
                <a:hueOff val="3118619"/>
                <a:satOff val="-2006"/>
                <a:lumOff val="137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65" tIns="75960" rIns="72365" bIns="759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-cars and parts ordered from 9 European manufacturing plants</a:t>
          </a:r>
          <a:endParaRPr lang="en-US" sz="1200" kern="1200"/>
        </a:p>
      </dsp:txBody>
      <dsp:txXfrm>
        <a:off x="6424" y="1386301"/>
        <a:ext cx="1476808" cy="886085"/>
      </dsp:txXfrm>
    </dsp:sp>
    <dsp:sp modelId="{6820B1B6-7A50-D341-891C-79A0B9161EA2}">
      <dsp:nvSpPr>
        <dsp:cNvPr id="0" name=""/>
        <dsp:cNvSpPr/>
      </dsp:nvSpPr>
      <dsp:spPr>
        <a:xfrm>
          <a:off x="3297907" y="1783624"/>
          <a:ext cx="3090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9065" y="45720"/>
              </a:lnTo>
            </a:path>
          </a:pathLst>
        </a:custGeom>
        <a:noFill/>
        <a:ln w="9525" cap="rnd" cmpd="sng" algn="ctr">
          <a:solidFill>
            <a:schemeClr val="accent5">
              <a:hueOff val="4989790"/>
              <a:satOff val="-3210"/>
              <a:lumOff val="219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43948" y="1827644"/>
        <a:ext cx="16983" cy="3399"/>
      </dsp:txXfrm>
    </dsp:sp>
    <dsp:sp modelId="{016085C2-5F74-A249-98AE-353A262CB878}">
      <dsp:nvSpPr>
        <dsp:cNvPr id="0" name=""/>
        <dsp:cNvSpPr/>
      </dsp:nvSpPr>
      <dsp:spPr>
        <a:xfrm>
          <a:off x="1822898" y="1386301"/>
          <a:ext cx="1476808" cy="886085"/>
        </a:xfrm>
        <a:prstGeom prst="rect">
          <a:avLst/>
        </a:prstGeom>
        <a:gradFill rotWithShape="0">
          <a:gsLst>
            <a:gs pos="0">
              <a:schemeClr val="accent5">
                <a:hueOff val="4158159"/>
                <a:satOff val="-2675"/>
                <a:lumOff val="1829"/>
                <a:alphaOff val="0"/>
                <a:tint val="98000"/>
                <a:lumMod val="114000"/>
              </a:schemeClr>
            </a:gs>
            <a:gs pos="100000">
              <a:schemeClr val="accent5">
                <a:hueOff val="4158159"/>
                <a:satOff val="-2675"/>
                <a:lumOff val="1829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65" tIns="75960" rIns="72365" bIns="759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-All products and spare parts inventories managed within countries</a:t>
          </a:r>
          <a:endParaRPr lang="en-US" sz="1200" kern="1200"/>
        </a:p>
      </dsp:txBody>
      <dsp:txXfrm>
        <a:off x="1822898" y="1386301"/>
        <a:ext cx="1476808" cy="886085"/>
      </dsp:txXfrm>
    </dsp:sp>
    <dsp:sp modelId="{20C07776-56C0-C64D-83EC-9CE90BA39E9D}">
      <dsp:nvSpPr>
        <dsp:cNvPr id="0" name=""/>
        <dsp:cNvSpPr/>
      </dsp:nvSpPr>
      <dsp:spPr>
        <a:xfrm>
          <a:off x="744828" y="2270587"/>
          <a:ext cx="3632948" cy="309065"/>
        </a:xfrm>
        <a:custGeom>
          <a:avLst/>
          <a:gdLst/>
          <a:ahLst/>
          <a:cxnLst/>
          <a:rect l="0" t="0" r="0" b="0"/>
          <a:pathLst>
            <a:path>
              <a:moveTo>
                <a:pt x="3632948" y="0"/>
              </a:moveTo>
              <a:lnTo>
                <a:pt x="3632948" y="171632"/>
              </a:lnTo>
              <a:lnTo>
                <a:pt x="0" y="171632"/>
              </a:lnTo>
              <a:lnTo>
                <a:pt x="0" y="309065"/>
              </a:lnTo>
            </a:path>
          </a:pathLst>
        </a:custGeom>
        <a:noFill/>
        <a:ln w="9525" cap="rnd" cmpd="sng" algn="ctr">
          <a:solidFill>
            <a:schemeClr val="accent5">
              <a:hueOff val="6237238"/>
              <a:satOff val="-4013"/>
              <a:lumOff val="274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0083" y="2423420"/>
        <a:ext cx="182439" cy="3399"/>
      </dsp:txXfrm>
    </dsp:sp>
    <dsp:sp modelId="{C22660F9-51C4-D149-81BC-ECCAA37D683C}">
      <dsp:nvSpPr>
        <dsp:cNvPr id="0" name=""/>
        <dsp:cNvSpPr/>
      </dsp:nvSpPr>
      <dsp:spPr>
        <a:xfrm>
          <a:off x="3639373" y="1386301"/>
          <a:ext cx="1476808" cy="886085"/>
        </a:xfrm>
        <a:prstGeom prst="rect">
          <a:avLst/>
        </a:prstGeom>
        <a:gradFill rotWithShape="0">
          <a:gsLst>
            <a:gs pos="0">
              <a:schemeClr val="accent5">
                <a:hueOff val="5197698"/>
                <a:satOff val="-3344"/>
                <a:lumOff val="2287"/>
                <a:alphaOff val="0"/>
                <a:tint val="98000"/>
                <a:lumMod val="114000"/>
              </a:schemeClr>
            </a:gs>
            <a:gs pos="100000">
              <a:schemeClr val="accent5">
                <a:hueOff val="5197698"/>
                <a:satOff val="-3344"/>
                <a:lumOff val="2287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65" tIns="75960" rIns="72365" bIns="759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-Little transparency of supply and demand</a:t>
          </a:r>
          <a:endParaRPr lang="en-US" sz="1200" kern="1200"/>
        </a:p>
      </dsp:txBody>
      <dsp:txXfrm>
        <a:off x="3639373" y="1386301"/>
        <a:ext cx="1476808" cy="886085"/>
      </dsp:txXfrm>
    </dsp:sp>
    <dsp:sp modelId="{1842A540-F73D-1F47-8326-6BAF1E97FBBA}">
      <dsp:nvSpPr>
        <dsp:cNvPr id="0" name=""/>
        <dsp:cNvSpPr/>
      </dsp:nvSpPr>
      <dsp:spPr>
        <a:xfrm>
          <a:off x="6424" y="2612052"/>
          <a:ext cx="1476808" cy="886085"/>
        </a:xfrm>
        <a:prstGeom prst="rect">
          <a:avLst/>
        </a:prstGeom>
        <a:gradFill rotWithShape="0">
          <a:gsLst>
            <a:gs pos="0">
              <a:schemeClr val="accent5">
                <a:hueOff val="6237238"/>
                <a:satOff val="-4013"/>
                <a:lumOff val="2744"/>
                <a:alphaOff val="0"/>
                <a:tint val="98000"/>
                <a:lumMod val="114000"/>
              </a:schemeClr>
            </a:gs>
            <a:gs pos="100000">
              <a:schemeClr val="accent5">
                <a:hueOff val="6237238"/>
                <a:satOff val="-4013"/>
                <a:lumOff val="274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65" tIns="75960" rIns="72365" bIns="7596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-different systems and processes in each country</a:t>
          </a:r>
          <a:endParaRPr lang="en-US" sz="12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/>
            <a:t>Operating loss FY 2002 Yen 9.9B</a:t>
          </a:r>
          <a:endParaRPr lang="en-US" sz="900" kern="1200"/>
        </a:p>
      </dsp:txBody>
      <dsp:txXfrm>
        <a:off x="6424" y="2612052"/>
        <a:ext cx="1476808" cy="8860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7AC86D-9333-4649-8BD8-F96C8EF5627C}">
      <dsp:nvSpPr>
        <dsp:cNvPr id="0" name=""/>
        <dsp:cNvSpPr/>
      </dsp:nvSpPr>
      <dsp:spPr>
        <a:xfrm>
          <a:off x="0" y="0"/>
          <a:ext cx="56149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DA564-559D-E64E-B049-43C2963301EE}">
      <dsp:nvSpPr>
        <dsp:cNvPr id="0" name=""/>
        <dsp:cNvSpPr/>
      </dsp:nvSpPr>
      <dsp:spPr>
        <a:xfrm>
          <a:off x="0" y="0"/>
          <a:ext cx="5614987" cy="1193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1. Strategic Planning </a:t>
          </a:r>
          <a:r>
            <a:rPr lang="en-US" sz="1900" kern="1200" dirty="0"/>
            <a:t>– involves formal analysis of each of the stages in strategic position  before a final strategic option is chosen</a:t>
          </a:r>
        </a:p>
      </dsp:txBody>
      <dsp:txXfrm>
        <a:off x="0" y="0"/>
        <a:ext cx="5614987" cy="1193403"/>
      </dsp:txXfrm>
    </dsp:sp>
    <dsp:sp modelId="{B5AA4478-1932-A649-9ACB-BD08F95C940B}">
      <dsp:nvSpPr>
        <dsp:cNvPr id="0" name=""/>
        <dsp:cNvSpPr/>
      </dsp:nvSpPr>
      <dsp:spPr>
        <a:xfrm>
          <a:off x="0" y="1193403"/>
          <a:ext cx="56149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B0B1A6-9060-1F40-99A2-C5F293FE3AF4}">
      <dsp:nvSpPr>
        <dsp:cNvPr id="0" name=""/>
        <dsp:cNvSpPr/>
      </dsp:nvSpPr>
      <dsp:spPr>
        <a:xfrm>
          <a:off x="0" y="1193403"/>
          <a:ext cx="5614987" cy="1193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Used in public sector, justify actions, considers all aspects of biz, proactivity</a:t>
          </a:r>
          <a:endParaRPr lang="en-US" sz="1900" kern="1200" dirty="0"/>
        </a:p>
      </dsp:txBody>
      <dsp:txXfrm>
        <a:off x="0" y="1193403"/>
        <a:ext cx="5614987" cy="1193403"/>
      </dsp:txXfrm>
    </dsp:sp>
    <dsp:sp modelId="{1B708D42-D5D9-2144-884F-AB2A2F2005AF}">
      <dsp:nvSpPr>
        <dsp:cNvPr id="0" name=""/>
        <dsp:cNvSpPr/>
      </dsp:nvSpPr>
      <dsp:spPr>
        <a:xfrm>
          <a:off x="0" y="2386806"/>
          <a:ext cx="56149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1EF44C-4514-6145-B51A-1975A734D42E}">
      <dsp:nvSpPr>
        <dsp:cNvPr id="0" name=""/>
        <dsp:cNvSpPr/>
      </dsp:nvSpPr>
      <dsp:spPr>
        <a:xfrm>
          <a:off x="0" y="2386806"/>
          <a:ext cx="5614987" cy="1193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2. Free-wheeling opportunism </a:t>
          </a:r>
          <a:r>
            <a:rPr lang="en-US" sz="1900" b="0" kern="1200" dirty="0"/>
            <a:t>– means having no long term strategic plan, in effect, making up the strategy as the </a:t>
          </a:r>
          <a:r>
            <a:rPr lang="en-US" sz="1900" b="0" kern="1200" dirty="0" err="1"/>
            <a:t>organisation</a:t>
          </a:r>
          <a:r>
            <a:rPr lang="en-US" sz="1900" b="0" kern="1200" dirty="0"/>
            <a:t> goes along</a:t>
          </a:r>
          <a:endParaRPr lang="en-US" sz="1900" kern="1200" dirty="0"/>
        </a:p>
      </dsp:txBody>
      <dsp:txXfrm>
        <a:off x="0" y="2386806"/>
        <a:ext cx="5614987" cy="1193403"/>
      </dsp:txXfrm>
    </dsp:sp>
    <dsp:sp modelId="{EE7CAF32-6733-7247-BED3-81D9D70D60E9}">
      <dsp:nvSpPr>
        <dsp:cNvPr id="0" name=""/>
        <dsp:cNvSpPr/>
      </dsp:nvSpPr>
      <dsp:spPr>
        <a:xfrm>
          <a:off x="0" y="3580209"/>
          <a:ext cx="56149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DBFDD-8759-9741-B6B7-A9B1BC77B04A}">
      <dsp:nvSpPr>
        <dsp:cNvPr id="0" name=""/>
        <dsp:cNvSpPr/>
      </dsp:nvSpPr>
      <dsp:spPr>
        <a:xfrm>
          <a:off x="0" y="3580209"/>
          <a:ext cx="5614987" cy="1193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Quick response, etc. </a:t>
          </a:r>
          <a:endParaRPr lang="en-US" sz="1900" kern="1200"/>
        </a:p>
      </dsp:txBody>
      <dsp:txXfrm>
        <a:off x="0" y="3580209"/>
        <a:ext cx="5614987" cy="11934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F62203-7CEF-804D-8034-2DFBD49A58AD}">
      <dsp:nvSpPr>
        <dsp:cNvPr id="0" name=""/>
        <dsp:cNvSpPr/>
      </dsp:nvSpPr>
      <dsp:spPr>
        <a:xfrm>
          <a:off x="0" y="2330"/>
          <a:ext cx="56149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97FE447-72D1-C94D-A7E2-C9C6E9294E9C}">
      <dsp:nvSpPr>
        <dsp:cNvPr id="0" name=""/>
        <dsp:cNvSpPr/>
      </dsp:nvSpPr>
      <dsp:spPr>
        <a:xfrm>
          <a:off x="0" y="2330"/>
          <a:ext cx="5614987" cy="1589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u="sng" kern="1200"/>
            <a:t>Strategy as design </a:t>
          </a:r>
          <a:r>
            <a:rPr lang="en-US" sz="3200" b="0" kern="1200"/>
            <a:t>– driven from the top</a:t>
          </a:r>
          <a:endParaRPr lang="en-US" sz="3200" kern="1200"/>
        </a:p>
      </dsp:txBody>
      <dsp:txXfrm>
        <a:off x="0" y="2330"/>
        <a:ext cx="5614987" cy="1589650"/>
      </dsp:txXfrm>
    </dsp:sp>
    <dsp:sp modelId="{85F27688-3C00-3540-90C7-739EA9B34FB4}">
      <dsp:nvSpPr>
        <dsp:cNvPr id="0" name=""/>
        <dsp:cNvSpPr/>
      </dsp:nvSpPr>
      <dsp:spPr>
        <a:xfrm>
          <a:off x="0" y="1591981"/>
          <a:ext cx="56149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B889DE2-F27D-BE4F-A122-252332812578}">
      <dsp:nvSpPr>
        <dsp:cNvPr id="0" name=""/>
        <dsp:cNvSpPr/>
      </dsp:nvSpPr>
      <dsp:spPr>
        <a:xfrm>
          <a:off x="0" y="1591981"/>
          <a:ext cx="5614987" cy="1589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u="sng" kern="1200"/>
            <a:t>Strategy as experience </a:t>
          </a:r>
          <a:r>
            <a:rPr lang="en-US" sz="3200" b="0" kern="1200"/>
            <a:t>– repeating what worked in the past</a:t>
          </a:r>
          <a:endParaRPr lang="en-US" sz="3200" kern="1200"/>
        </a:p>
      </dsp:txBody>
      <dsp:txXfrm>
        <a:off x="0" y="1591981"/>
        <a:ext cx="5614987" cy="1589650"/>
      </dsp:txXfrm>
    </dsp:sp>
    <dsp:sp modelId="{86800D7F-3D46-BA4D-B34B-5B8A4CBF3120}">
      <dsp:nvSpPr>
        <dsp:cNvPr id="0" name=""/>
        <dsp:cNvSpPr/>
      </dsp:nvSpPr>
      <dsp:spPr>
        <a:xfrm>
          <a:off x="0" y="3181631"/>
          <a:ext cx="56149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CCB2DA-0785-3B48-B8CF-5FD1DECB91DB}">
      <dsp:nvSpPr>
        <dsp:cNvPr id="0" name=""/>
        <dsp:cNvSpPr/>
      </dsp:nvSpPr>
      <dsp:spPr>
        <a:xfrm>
          <a:off x="0" y="3181631"/>
          <a:ext cx="5614987" cy="1589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u="sng" kern="1200"/>
            <a:t>Strategy as ideas </a:t>
          </a:r>
          <a:r>
            <a:rPr lang="en-US" sz="3200" b="0" kern="1200"/>
            <a:t>– encourage innovation</a:t>
          </a:r>
          <a:endParaRPr lang="en-US" sz="3200" kern="1200"/>
        </a:p>
      </dsp:txBody>
      <dsp:txXfrm>
        <a:off x="0" y="3181631"/>
        <a:ext cx="5614987" cy="15896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C6F29-04EA-7C46-B17D-A54F052779EE}">
      <dsp:nvSpPr>
        <dsp:cNvPr id="0" name=""/>
        <dsp:cNvSpPr/>
      </dsp:nvSpPr>
      <dsp:spPr>
        <a:xfrm>
          <a:off x="0" y="2330"/>
          <a:ext cx="56149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7F2F3E-6862-4242-BE9C-91EB3CAC2D95}">
      <dsp:nvSpPr>
        <dsp:cNvPr id="0" name=""/>
        <dsp:cNvSpPr/>
      </dsp:nvSpPr>
      <dsp:spPr>
        <a:xfrm>
          <a:off x="0" y="2330"/>
          <a:ext cx="5614987" cy="1589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Organisations are strongly affected by their environment – essentially the world around them:</a:t>
          </a:r>
        </a:p>
      </dsp:txBody>
      <dsp:txXfrm>
        <a:off x="0" y="2330"/>
        <a:ext cx="5614987" cy="1589650"/>
      </dsp:txXfrm>
    </dsp:sp>
    <dsp:sp modelId="{F69B99D4-D76B-7B43-BD2A-D5A7C7276550}">
      <dsp:nvSpPr>
        <dsp:cNvPr id="0" name=""/>
        <dsp:cNvSpPr/>
      </dsp:nvSpPr>
      <dsp:spPr>
        <a:xfrm>
          <a:off x="0" y="1591981"/>
          <a:ext cx="5614987" cy="0"/>
        </a:xfrm>
        <a:prstGeom prst="line">
          <a:avLst/>
        </a:prstGeom>
        <a:solidFill>
          <a:schemeClr val="accent5">
            <a:hueOff val="3118619"/>
            <a:satOff val="-2006"/>
            <a:lumOff val="1372"/>
            <a:alphaOff val="0"/>
          </a:schemeClr>
        </a:solidFill>
        <a:ln w="19050" cap="rnd" cmpd="sng" algn="ctr">
          <a:solidFill>
            <a:schemeClr val="accent5">
              <a:hueOff val="3118619"/>
              <a:satOff val="-2006"/>
              <a:lumOff val="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C7F84-BDB5-A04D-9CCD-CFD1A0250293}">
      <dsp:nvSpPr>
        <dsp:cNvPr id="0" name=""/>
        <dsp:cNvSpPr/>
      </dsp:nvSpPr>
      <dsp:spPr>
        <a:xfrm>
          <a:off x="0" y="1591981"/>
          <a:ext cx="5614987" cy="1589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EXTERNAL environmental analysis – looks at the </a:t>
          </a:r>
          <a:r>
            <a:rPr lang="en-US" sz="2500" u="sng" kern="1200"/>
            <a:t>OPPORTUNITIES</a:t>
          </a:r>
          <a:r>
            <a:rPr lang="en-US" sz="2500" kern="1200"/>
            <a:t> and </a:t>
          </a:r>
          <a:r>
            <a:rPr lang="en-US" sz="2500" u="sng" kern="1200"/>
            <a:t>THREATS</a:t>
          </a:r>
          <a:endParaRPr lang="en-US" sz="2500" kern="1200"/>
        </a:p>
      </dsp:txBody>
      <dsp:txXfrm>
        <a:off x="0" y="1591981"/>
        <a:ext cx="5614987" cy="1589650"/>
      </dsp:txXfrm>
    </dsp:sp>
    <dsp:sp modelId="{5EBDB585-7FD2-9F4F-9157-FC8AA05693AE}">
      <dsp:nvSpPr>
        <dsp:cNvPr id="0" name=""/>
        <dsp:cNvSpPr/>
      </dsp:nvSpPr>
      <dsp:spPr>
        <a:xfrm>
          <a:off x="0" y="3181631"/>
          <a:ext cx="5614987" cy="0"/>
        </a:xfrm>
        <a:prstGeom prst="line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accent5">
              <a:hueOff val="6237238"/>
              <a:satOff val="-4013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E44AD-A408-A24D-870E-8A853967EB43}">
      <dsp:nvSpPr>
        <dsp:cNvPr id="0" name=""/>
        <dsp:cNvSpPr/>
      </dsp:nvSpPr>
      <dsp:spPr>
        <a:xfrm>
          <a:off x="0" y="3181631"/>
          <a:ext cx="5614987" cy="1589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INTERNAL  environmental analysis – looks at the </a:t>
          </a:r>
          <a:r>
            <a:rPr lang="en-US" sz="2500" u="sng" kern="1200"/>
            <a:t>STRENGTHS</a:t>
          </a:r>
          <a:r>
            <a:rPr lang="en-US" sz="2500" kern="1200"/>
            <a:t> and </a:t>
          </a:r>
          <a:r>
            <a:rPr lang="en-US" sz="2500" u="sng" kern="1200"/>
            <a:t>WEAKNESSES</a:t>
          </a:r>
          <a:endParaRPr lang="en-US" sz="2500" kern="1200"/>
        </a:p>
      </dsp:txBody>
      <dsp:txXfrm>
        <a:off x="0" y="3181631"/>
        <a:ext cx="5614987" cy="15896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0CC2D-7182-8545-B904-14615F79B65E}">
      <dsp:nvSpPr>
        <dsp:cNvPr id="0" name=""/>
        <dsp:cNvSpPr/>
      </dsp:nvSpPr>
      <dsp:spPr>
        <a:xfrm>
          <a:off x="0" y="269459"/>
          <a:ext cx="6496050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524D0D-1DCC-B049-8FA1-32916A7666E0}">
      <dsp:nvSpPr>
        <dsp:cNvPr id="0" name=""/>
        <dsp:cNvSpPr/>
      </dsp:nvSpPr>
      <dsp:spPr>
        <a:xfrm>
          <a:off x="324802" y="18539"/>
          <a:ext cx="4547235" cy="5018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875" tIns="0" rIns="17187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t-EE" sz="1700" kern="1200"/>
            <a:t>P - Political</a:t>
          </a:r>
          <a:endParaRPr lang="en-US" sz="1700" kern="1200"/>
        </a:p>
      </dsp:txBody>
      <dsp:txXfrm>
        <a:off x="349300" y="43037"/>
        <a:ext cx="4498239" cy="452844"/>
      </dsp:txXfrm>
    </dsp:sp>
    <dsp:sp modelId="{05ADAF66-C703-364D-889D-00EB64457ED0}">
      <dsp:nvSpPr>
        <dsp:cNvPr id="0" name=""/>
        <dsp:cNvSpPr/>
      </dsp:nvSpPr>
      <dsp:spPr>
        <a:xfrm>
          <a:off x="0" y="1040579"/>
          <a:ext cx="6496050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DC609-75B3-5F48-BF96-3B71042D3CAD}">
      <dsp:nvSpPr>
        <dsp:cNvPr id="0" name=""/>
        <dsp:cNvSpPr/>
      </dsp:nvSpPr>
      <dsp:spPr>
        <a:xfrm>
          <a:off x="324802" y="789659"/>
          <a:ext cx="4547235" cy="5018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875" tIns="0" rIns="17187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t-EE" sz="1700" kern="1200"/>
            <a:t>E - Economic</a:t>
          </a:r>
          <a:endParaRPr lang="en-US" sz="1700" kern="1200"/>
        </a:p>
      </dsp:txBody>
      <dsp:txXfrm>
        <a:off x="349300" y="814157"/>
        <a:ext cx="4498239" cy="452844"/>
      </dsp:txXfrm>
    </dsp:sp>
    <dsp:sp modelId="{77471E51-1551-5C4C-A4F5-DC1E1EF43E3E}">
      <dsp:nvSpPr>
        <dsp:cNvPr id="0" name=""/>
        <dsp:cNvSpPr/>
      </dsp:nvSpPr>
      <dsp:spPr>
        <a:xfrm>
          <a:off x="0" y="1811700"/>
          <a:ext cx="6496050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39000C-82BA-944E-B072-33FCEAC89C01}">
      <dsp:nvSpPr>
        <dsp:cNvPr id="0" name=""/>
        <dsp:cNvSpPr/>
      </dsp:nvSpPr>
      <dsp:spPr>
        <a:xfrm>
          <a:off x="324802" y="1560779"/>
          <a:ext cx="4547235" cy="5018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875" tIns="0" rIns="17187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t-EE" sz="1700" kern="1200"/>
            <a:t>S - Social</a:t>
          </a:r>
          <a:endParaRPr lang="en-US" sz="1700" kern="1200"/>
        </a:p>
      </dsp:txBody>
      <dsp:txXfrm>
        <a:off x="349300" y="1585277"/>
        <a:ext cx="4498239" cy="452844"/>
      </dsp:txXfrm>
    </dsp:sp>
    <dsp:sp modelId="{4A1F5FD2-A7FA-2F4D-9E72-88E392AB34A3}">
      <dsp:nvSpPr>
        <dsp:cNvPr id="0" name=""/>
        <dsp:cNvSpPr/>
      </dsp:nvSpPr>
      <dsp:spPr>
        <a:xfrm>
          <a:off x="0" y="2582820"/>
          <a:ext cx="6496050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8CF05-02C0-C94A-A648-1608DF33204F}">
      <dsp:nvSpPr>
        <dsp:cNvPr id="0" name=""/>
        <dsp:cNvSpPr/>
      </dsp:nvSpPr>
      <dsp:spPr>
        <a:xfrm>
          <a:off x="324802" y="2331900"/>
          <a:ext cx="4547235" cy="5018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875" tIns="0" rIns="17187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t-EE" sz="1700" kern="1200"/>
            <a:t>T - Technological</a:t>
          </a:r>
          <a:endParaRPr lang="en-US" sz="1700" kern="1200"/>
        </a:p>
      </dsp:txBody>
      <dsp:txXfrm>
        <a:off x="349300" y="2356398"/>
        <a:ext cx="4498239" cy="452844"/>
      </dsp:txXfrm>
    </dsp:sp>
    <dsp:sp modelId="{5523A3DC-AE84-DF48-B397-4AA50323FB1F}">
      <dsp:nvSpPr>
        <dsp:cNvPr id="0" name=""/>
        <dsp:cNvSpPr/>
      </dsp:nvSpPr>
      <dsp:spPr>
        <a:xfrm>
          <a:off x="0" y="3353939"/>
          <a:ext cx="6496050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1FA7DC-30E2-A64E-956E-408D94E1D010}">
      <dsp:nvSpPr>
        <dsp:cNvPr id="0" name=""/>
        <dsp:cNvSpPr/>
      </dsp:nvSpPr>
      <dsp:spPr>
        <a:xfrm>
          <a:off x="324802" y="3103019"/>
          <a:ext cx="4547235" cy="5018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875" tIns="0" rIns="17187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t-EE" sz="1700" kern="1200"/>
            <a:t>E - Environmental</a:t>
          </a:r>
          <a:endParaRPr lang="en-US" sz="1700" kern="1200"/>
        </a:p>
      </dsp:txBody>
      <dsp:txXfrm>
        <a:off x="349300" y="3127517"/>
        <a:ext cx="4498239" cy="452844"/>
      </dsp:txXfrm>
    </dsp:sp>
    <dsp:sp modelId="{B999AAC6-745F-DE4F-8E3B-6BC7E1C25B40}">
      <dsp:nvSpPr>
        <dsp:cNvPr id="0" name=""/>
        <dsp:cNvSpPr/>
      </dsp:nvSpPr>
      <dsp:spPr>
        <a:xfrm>
          <a:off x="0" y="4125060"/>
          <a:ext cx="6496050" cy="428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BA2D8B-F06F-6443-BCDA-AADC51C5B488}">
      <dsp:nvSpPr>
        <dsp:cNvPr id="0" name=""/>
        <dsp:cNvSpPr/>
      </dsp:nvSpPr>
      <dsp:spPr>
        <a:xfrm>
          <a:off x="324802" y="3874140"/>
          <a:ext cx="4547235" cy="50184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875" tIns="0" rIns="17187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t-EE" sz="1700" kern="1200"/>
            <a:t>L - Legal</a:t>
          </a:r>
          <a:endParaRPr lang="en-US" sz="1700" kern="1200"/>
        </a:p>
      </dsp:txBody>
      <dsp:txXfrm>
        <a:off x="349300" y="3898638"/>
        <a:ext cx="4498239" cy="4528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6FAB44-8761-344C-9BA7-BBD34DC68F23}">
      <dsp:nvSpPr>
        <dsp:cNvPr id="0" name=""/>
        <dsp:cNvSpPr/>
      </dsp:nvSpPr>
      <dsp:spPr>
        <a:xfrm>
          <a:off x="0" y="582"/>
          <a:ext cx="56149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CB687-2C33-DB40-B2D5-85145E62E1DB}">
      <dsp:nvSpPr>
        <dsp:cNvPr id="0" name=""/>
        <dsp:cNvSpPr/>
      </dsp:nvSpPr>
      <dsp:spPr>
        <a:xfrm>
          <a:off x="0" y="582"/>
          <a:ext cx="5614987" cy="954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It is a model used to indicate the strategic importance of information systems to a company now and in the future. It is sometimes referred to as an </a:t>
          </a:r>
          <a:r>
            <a:rPr lang="en-US" sz="1200" u="sng" kern="1200"/>
            <a:t>APPLICATIONS PORTFOLIO </a:t>
          </a:r>
          <a:r>
            <a:rPr lang="en-US" sz="1200" kern="1200"/>
            <a:t>model since it assesses the current mix of business information systems within an organisation. It was developed by McFarlan and McKenney (1993)</a:t>
          </a:r>
        </a:p>
      </dsp:txBody>
      <dsp:txXfrm>
        <a:off x="0" y="582"/>
        <a:ext cx="5614987" cy="954489"/>
      </dsp:txXfrm>
    </dsp:sp>
    <dsp:sp modelId="{80B39D3B-18DD-4244-BDE2-D7E5B31A25CB}">
      <dsp:nvSpPr>
        <dsp:cNvPr id="0" name=""/>
        <dsp:cNvSpPr/>
      </dsp:nvSpPr>
      <dsp:spPr>
        <a:xfrm>
          <a:off x="0" y="955072"/>
          <a:ext cx="56149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675054-EF14-DE4A-9CCA-76D4DD565263}">
      <dsp:nvSpPr>
        <dsp:cNvPr id="0" name=""/>
        <dsp:cNvSpPr/>
      </dsp:nvSpPr>
      <dsp:spPr>
        <a:xfrm>
          <a:off x="0" y="955072"/>
          <a:ext cx="5614987" cy="954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sng" kern="1200"/>
            <a:t>Strategic segment </a:t>
          </a:r>
          <a:r>
            <a:rPr lang="en-US" sz="1200" kern="1200"/>
            <a:t>-  indicates that the business depends on both its existing IS and its continued investment in new IS to sustain continued competitive advantage.</a:t>
          </a:r>
        </a:p>
      </dsp:txBody>
      <dsp:txXfrm>
        <a:off x="0" y="955072"/>
        <a:ext cx="5614987" cy="954489"/>
      </dsp:txXfrm>
    </dsp:sp>
    <dsp:sp modelId="{B5525ECD-BA60-2E42-863F-B100AE348F28}">
      <dsp:nvSpPr>
        <dsp:cNvPr id="0" name=""/>
        <dsp:cNvSpPr/>
      </dsp:nvSpPr>
      <dsp:spPr>
        <a:xfrm>
          <a:off x="0" y="1909561"/>
          <a:ext cx="56149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AC85F-2A18-CA49-913E-49854B0B7791}">
      <dsp:nvSpPr>
        <dsp:cNvPr id="0" name=""/>
        <dsp:cNvSpPr/>
      </dsp:nvSpPr>
      <dsp:spPr>
        <a:xfrm>
          <a:off x="0" y="1909561"/>
          <a:ext cx="5614987" cy="954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sng" kern="1200"/>
            <a:t>Turnaround segment </a:t>
          </a:r>
          <a:r>
            <a:rPr lang="en-US" sz="1200" kern="1200"/>
            <a:t>– suggests that while a business in this position does not currently derive significant competitive benefits from its current IS, future investment in this area has the potential to positively affect the business’ competitive position</a:t>
          </a:r>
        </a:p>
      </dsp:txBody>
      <dsp:txXfrm>
        <a:off x="0" y="1909561"/>
        <a:ext cx="5614987" cy="954489"/>
      </dsp:txXfrm>
    </dsp:sp>
    <dsp:sp modelId="{02F4122F-0EB0-164B-B1BC-251CB886F7EF}">
      <dsp:nvSpPr>
        <dsp:cNvPr id="0" name=""/>
        <dsp:cNvSpPr/>
      </dsp:nvSpPr>
      <dsp:spPr>
        <a:xfrm>
          <a:off x="0" y="2864051"/>
          <a:ext cx="56149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220833-A152-5D48-AD22-D68EE9296959}">
      <dsp:nvSpPr>
        <dsp:cNvPr id="0" name=""/>
        <dsp:cNvSpPr/>
      </dsp:nvSpPr>
      <dsp:spPr>
        <a:xfrm>
          <a:off x="0" y="2864051"/>
          <a:ext cx="5614987" cy="954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sng" kern="1200"/>
            <a:t>Factory segment </a:t>
          </a:r>
          <a:r>
            <a:rPr lang="en-US" sz="1200" kern="1200"/>
            <a:t>– for a business operating in this segment, while depending on its current IS to operate competitively, does not envisage further IS investment having a positive impact on its competitive position</a:t>
          </a:r>
        </a:p>
      </dsp:txBody>
      <dsp:txXfrm>
        <a:off x="0" y="2864051"/>
        <a:ext cx="5614987" cy="954489"/>
      </dsp:txXfrm>
    </dsp:sp>
    <dsp:sp modelId="{F8459D5F-11DF-2648-8FE1-63049C62DFA8}">
      <dsp:nvSpPr>
        <dsp:cNvPr id="0" name=""/>
        <dsp:cNvSpPr/>
      </dsp:nvSpPr>
      <dsp:spPr>
        <a:xfrm>
          <a:off x="0" y="3818540"/>
          <a:ext cx="56149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A8D4C-9937-B246-819B-03BE7181950D}">
      <dsp:nvSpPr>
        <dsp:cNvPr id="0" name=""/>
        <dsp:cNvSpPr/>
      </dsp:nvSpPr>
      <dsp:spPr>
        <a:xfrm>
          <a:off x="0" y="3818540"/>
          <a:ext cx="5614987" cy="954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sng" kern="1200"/>
            <a:t>Support segment </a:t>
          </a:r>
          <a:r>
            <a:rPr lang="en-US" sz="1200" kern="1200"/>
            <a:t>-  does not believe it will derive significant competitive advantage from IS.</a:t>
          </a:r>
        </a:p>
      </dsp:txBody>
      <dsp:txXfrm>
        <a:off x="0" y="3818540"/>
        <a:ext cx="5614987" cy="9544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188E45-4266-4447-AF65-CD66B3C9949F}">
      <dsp:nvSpPr>
        <dsp:cNvPr id="0" name=""/>
        <dsp:cNvSpPr/>
      </dsp:nvSpPr>
      <dsp:spPr>
        <a:xfrm>
          <a:off x="0" y="0"/>
          <a:ext cx="56149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0EF047F-D677-C845-8DF1-C7ABAF98D0E3}">
      <dsp:nvSpPr>
        <dsp:cNvPr id="0" name=""/>
        <dsp:cNvSpPr/>
      </dsp:nvSpPr>
      <dsp:spPr>
        <a:xfrm>
          <a:off x="0" y="0"/>
          <a:ext cx="5614987" cy="1193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difference between the three components are summarised below:</a:t>
          </a:r>
        </a:p>
      </dsp:txBody>
      <dsp:txXfrm>
        <a:off x="0" y="0"/>
        <a:ext cx="5614987" cy="1193403"/>
      </dsp:txXfrm>
    </dsp:sp>
    <dsp:sp modelId="{53A9839B-1CD8-9C43-91D1-2AAA68DFA742}">
      <dsp:nvSpPr>
        <dsp:cNvPr id="0" name=""/>
        <dsp:cNvSpPr/>
      </dsp:nvSpPr>
      <dsp:spPr>
        <a:xfrm>
          <a:off x="0" y="1193403"/>
          <a:ext cx="5614987" cy="0"/>
        </a:xfrm>
        <a:prstGeom prst="line">
          <a:avLst/>
        </a:prstGeom>
        <a:solidFill>
          <a:schemeClr val="accent5">
            <a:hueOff val="2079079"/>
            <a:satOff val="-1338"/>
            <a:lumOff val="915"/>
            <a:alphaOff val="0"/>
          </a:schemeClr>
        </a:solidFill>
        <a:ln w="19050" cap="rnd" cmpd="sng" algn="ctr">
          <a:solidFill>
            <a:schemeClr val="accent5">
              <a:hueOff val="2079079"/>
              <a:satOff val="-1338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4B1D382-372D-5F4B-A35D-A802ACC47441}">
      <dsp:nvSpPr>
        <dsp:cNvPr id="0" name=""/>
        <dsp:cNvSpPr/>
      </dsp:nvSpPr>
      <dsp:spPr>
        <a:xfrm>
          <a:off x="0" y="1193403"/>
          <a:ext cx="5614987" cy="1193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sng" kern="1200"/>
            <a:t>IS Strategy </a:t>
          </a:r>
          <a:r>
            <a:rPr lang="en-US" sz="2300" kern="1200"/>
            <a:t>– looks at the way in which information systems in various parts of the organisation are organised.</a:t>
          </a:r>
        </a:p>
      </dsp:txBody>
      <dsp:txXfrm>
        <a:off x="0" y="1193403"/>
        <a:ext cx="5614987" cy="1193403"/>
      </dsp:txXfrm>
    </dsp:sp>
    <dsp:sp modelId="{D9AB3DA6-84F7-DF48-8E5F-E4C187F992D0}">
      <dsp:nvSpPr>
        <dsp:cNvPr id="0" name=""/>
        <dsp:cNvSpPr/>
      </dsp:nvSpPr>
      <dsp:spPr>
        <a:xfrm>
          <a:off x="0" y="2386806"/>
          <a:ext cx="5614987" cy="0"/>
        </a:xfrm>
        <a:prstGeom prst="line">
          <a:avLst/>
        </a:prstGeom>
        <a:solidFill>
          <a:schemeClr val="accent5">
            <a:hueOff val="4158159"/>
            <a:satOff val="-2675"/>
            <a:lumOff val="1829"/>
            <a:alphaOff val="0"/>
          </a:schemeClr>
        </a:solidFill>
        <a:ln w="19050" cap="rnd" cmpd="sng" algn="ctr">
          <a:solidFill>
            <a:schemeClr val="accent5">
              <a:hueOff val="4158159"/>
              <a:satOff val="-2675"/>
              <a:lumOff val="18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21C59E6-7399-F342-856E-0D2855A1D801}">
      <dsp:nvSpPr>
        <dsp:cNvPr id="0" name=""/>
        <dsp:cNvSpPr/>
      </dsp:nvSpPr>
      <dsp:spPr>
        <a:xfrm>
          <a:off x="0" y="2386806"/>
          <a:ext cx="5614987" cy="1193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sng" kern="1200"/>
            <a:t>IT Strategy </a:t>
          </a:r>
          <a:r>
            <a:rPr lang="en-US" sz="2300" kern="1200"/>
            <a:t>-  looks at the technology infrastructure of the systems</a:t>
          </a:r>
        </a:p>
      </dsp:txBody>
      <dsp:txXfrm>
        <a:off x="0" y="2386806"/>
        <a:ext cx="5614987" cy="1193403"/>
      </dsp:txXfrm>
    </dsp:sp>
    <dsp:sp modelId="{9EA6491B-3D55-9342-B5ED-6F1CE8DCC6B4}">
      <dsp:nvSpPr>
        <dsp:cNvPr id="0" name=""/>
        <dsp:cNvSpPr/>
      </dsp:nvSpPr>
      <dsp:spPr>
        <a:xfrm>
          <a:off x="0" y="3580209"/>
          <a:ext cx="5614987" cy="0"/>
        </a:xfrm>
        <a:prstGeom prst="line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accent5">
              <a:hueOff val="6237238"/>
              <a:satOff val="-4013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9913087-14EC-544C-A8FE-94300753746D}">
      <dsp:nvSpPr>
        <dsp:cNvPr id="0" name=""/>
        <dsp:cNvSpPr/>
      </dsp:nvSpPr>
      <dsp:spPr>
        <a:xfrm>
          <a:off x="0" y="3580209"/>
          <a:ext cx="5614987" cy="1193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sng" kern="1200"/>
            <a:t>IM Strategy </a:t>
          </a:r>
          <a:r>
            <a:rPr lang="en-US" sz="2300" kern="1200"/>
            <a:t>-  considers how the systems support management processes</a:t>
          </a:r>
        </a:p>
      </dsp:txBody>
      <dsp:txXfrm>
        <a:off x="0" y="3580209"/>
        <a:ext cx="5614987" cy="119340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6E4F3-3990-7645-93B4-C70B5C562357}">
      <dsp:nvSpPr>
        <dsp:cNvPr id="0" name=""/>
        <dsp:cNvSpPr/>
      </dsp:nvSpPr>
      <dsp:spPr>
        <a:xfrm>
          <a:off x="0" y="517652"/>
          <a:ext cx="9404352" cy="352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882" tIns="728980" rIns="729882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i="0" kern="1200" dirty="0"/>
            <a:t>IT governance and decision making processes </a:t>
          </a:r>
          <a:br>
            <a:rPr lang="en-US" sz="3500" b="0" i="0" kern="1200" dirty="0"/>
          </a:br>
          <a:endParaRPr lang="en-US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i="0" kern="1200"/>
            <a:t>Development and management of a digitized platform</a:t>
          </a:r>
          <a:endParaRPr lang="en-US" sz="3500" kern="1200"/>
        </a:p>
      </dsp:txBody>
      <dsp:txXfrm>
        <a:off x="0" y="517652"/>
        <a:ext cx="9404352" cy="3528000"/>
      </dsp:txXfrm>
    </dsp:sp>
    <dsp:sp modelId="{1736F8EB-7C3B-0846-9A2C-0CD4C01707ED}">
      <dsp:nvSpPr>
        <dsp:cNvPr id="0" name=""/>
        <dsp:cNvSpPr/>
      </dsp:nvSpPr>
      <dsp:spPr>
        <a:xfrm>
          <a:off x="470217" y="1052"/>
          <a:ext cx="6583046" cy="10332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823" tIns="0" rIns="248823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dirty="0"/>
            <a:t>Operating Model</a:t>
          </a:r>
          <a:br>
            <a:rPr lang="en-US" sz="3500" b="0" i="0" kern="1200" dirty="0"/>
          </a:br>
          <a:endParaRPr lang="en-US" sz="3500" kern="1200" dirty="0"/>
        </a:p>
      </dsp:txBody>
      <dsp:txXfrm>
        <a:off x="520654" y="51489"/>
        <a:ext cx="6482172" cy="93232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03043-1334-B34D-A5C4-5EF5E1BD9B9B}">
      <dsp:nvSpPr>
        <dsp:cNvPr id="0" name=""/>
        <dsp:cNvSpPr/>
      </dsp:nvSpPr>
      <dsp:spPr>
        <a:xfrm>
          <a:off x="0" y="0"/>
          <a:ext cx="56149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F5E7F9C-0912-3E43-BFA2-33F85EF47819}">
      <dsp:nvSpPr>
        <dsp:cNvPr id="0" name=""/>
        <dsp:cNvSpPr/>
      </dsp:nvSpPr>
      <dsp:spPr>
        <a:xfrm>
          <a:off x="0" y="0"/>
          <a:ext cx="1122997" cy="2386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t-EE" sz="1400" kern="1200"/>
            <a:t>Key Dimensions of an Operating Model</a:t>
          </a:r>
          <a:endParaRPr lang="en-US" sz="1400" kern="1200"/>
        </a:p>
      </dsp:txBody>
      <dsp:txXfrm>
        <a:off x="0" y="0"/>
        <a:ext cx="1122997" cy="2386806"/>
      </dsp:txXfrm>
    </dsp:sp>
    <dsp:sp modelId="{C2AF61FE-FBCD-F241-A9F3-2886D8E5058F}">
      <dsp:nvSpPr>
        <dsp:cNvPr id="0" name=""/>
        <dsp:cNvSpPr/>
      </dsp:nvSpPr>
      <dsp:spPr>
        <a:xfrm>
          <a:off x="0" y="2386806"/>
          <a:ext cx="56149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73EA1EE-6261-9947-9DEF-40E4AB86111F}">
      <dsp:nvSpPr>
        <dsp:cNvPr id="0" name=""/>
        <dsp:cNvSpPr/>
      </dsp:nvSpPr>
      <dsp:spPr>
        <a:xfrm>
          <a:off x="0" y="2386806"/>
          <a:ext cx="1122997" cy="2386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t-EE" sz="1400" kern="1200"/>
            <a:t>An Operating Model has two dimensions:</a:t>
          </a:r>
          <a:endParaRPr lang="en-US" sz="1400" kern="1200"/>
        </a:p>
      </dsp:txBody>
      <dsp:txXfrm>
        <a:off x="0" y="2386806"/>
        <a:ext cx="1122997" cy="2386806"/>
      </dsp:txXfrm>
    </dsp:sp>
    <dsp:sp modelId="{63772FAD-3484-2F4F-A213-05DDEF8EAC57}">
      <dsp:nvSpPr>
        <dsp:cNvPr id="0" name=""/>
        <dsp:cNvSpPr/>
      </dsp:nvSpPr>
      <dsp:spPr>
        <a:xfrm>
          <a:off x="1207222" y="2442281"/>
          <a:ext cx="4407764" cy="1109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t-EE" sz="3100" kern="1200"/>
            <a:t>Business process </a:t>
          </a:r>
          <a:r>
            <a:rPr lang="et-EE" sz="3100" u="sng" kern="1200"/>
            <a:t>standardisation</a:t>
          </a:r>
          <a:r>
            <a:rPr lang="et-EE" sz="3100" kern="1200"/>
            <a:t>;</a:t>
          </a:r>
          <a:endParaRPr lang="en-US" sz="3100" kern="1200"/>
        </a:p>
      </dsp:txBody>
      <dsp:txXfrm>
        <a:off x="1207222" y="2442281"/>
        <a:ext cx="4407764" cy="1109492"/>
      </dsp:txXfrm>
    </dsp:sp>
    <dsp:sp modelId="{9D20310F-774C-8B45-9FB3-28D8447AB8C1}">
      <dsp:nvSpPr>
        <dsp:cNvPr id="0" name=""/>
        <dsp:cNvSpPr/>
      </dsp:nvSpPr>
      <dsp:spPr>
        <a:xfrm>
          <a:off x="1122997" y="3551773"/>
          <a:ext cx="449198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EB0E1F8-B8C9-C54B-8B83-AC4F555E90D5}">
      <dsp:nvSpPr>
        <dsp:cNvPr id="0" name=""/>
        <dsp:cNvSpPr/>
      </dsp:nvSpPr>
      <dsp:spPr>
        <a:xfrm>
          <a:off x="1207222" y="3607247"/>
          <a:ext cx="4407764" cy="1109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t-EE" sz="3100" kern="1200"/>
            <a:t>Business process </a:t>
          </a:r>
          <a:r>
            <a:rPr lang="et-EE" sz="3100" u="sng" kern="1200"/>
            <a:t>integration</a:t>
          </a:r>
          <a:endParaRPr lang="en-US" sz="3100" kern="1200"/>
        </a:p>
      </dsp:txBody>
      <dsp:txXfrm>
        <a:off x="1207222" y="3607247"/>
        <a:ext cx="4407764" cy="1109492"/>
      </dsp:txXfrm>
    </dsp:sp>
    <dsp:sp modelId="{37E056EE-1197-C040-B7AF-EB6A8F84A107}">
      <dsp:nvSpPr>
        <dsp:cNvPr id="0" name=""/>
        <dsp:cNvSpPr/>
      </dsp:nvSpPr>
      <dsp:spPr>
        <a:xfrm>
          <a:off x="1122997" y="4716739"/>
          <a:ext cx="449198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E7EB7CD-7C11-4A0E-9428-B44FBF9447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0B237-9C3A-44E7-BBE4-4A1677CA0E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E7CA1-6C5E-4887-975C-C4C85CB77AC9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4518CF-4071-4D6C-BB8F-51602B6696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/>
              <a:t>www.andrewsai.com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F6362-8429-45FB-B248-C3A6AB22EF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59025-120B-4306-8C74-950CBE9A64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254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47D77-1BDD-4FBF-8485-E45FCF0BB528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BA7EA-FF62-4F65-84AA-447669621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836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BA7EA-FF62-4F65-84AA-447669621CA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991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7D52A-75C0-415D-973F-A54119674F37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4385992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A997D-1D99-4098-9511-36E772131BB7}" type="datetime1">
              <a:rPr lang="en-GB" smtClean="0"/>
              <a:t>10/03/2019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147398"/>
      </p:ext>
    </p:extLst>
  </p:cSld>
  <p:clrMapOvr>
    <a:masterClrMapping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A997D-1D99-4098-9511-36E772131BB7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056815"/>
      </p:ext>
    </p:extLst>
  </p:cSld>
  <p:clrMapOvr>
    <a:masterClrMapping/>
  </p:clrMapOvr>
  <p:hf sldNum="0"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A997D-1D99-4098-9511-36E772131BB7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4354316"/>
      </p:ext>
    </p:extLst>
  </p:cSld>
  <p:clrMapOvr>
    <a:masterClrMapping/>
  </p:clrMapOvr>
  <p:hf sldNum="0"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A997D-1D99-4098-9511-36E772131BB7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058668"/>
      </p:ext>
    </p:extLst>
  </p:cSld>
  <p:clrMapOvr>
    <a:masterClrMapping/>
  </p:clrMapOvr>
  <p:hf sldNum="0"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A997D-1D99-4098-9511-36E772131BB7}" type="datetime1">
              <a:rPr lang="en-GB" smtClean="0"/>
              <a:t>10/03/2019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164922"/>
      </p:ext>
    </p:extLst>
  </p:cSld>
  <p:clrMapOvr>
    <a:masterClrMapping/>
  </p:clrMapOvr>
  <p:hf sldNum="0"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A997D-1D99-4098-9511-36E772131BB7}" type="datetime1">
              <a:rPr lang="en-GB" smtClean="0"/>
              <a:t>10/03/2019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791198"/>
      </p:ext>
    </p:extLst>
  </p:cSld>
  <p:clrMapOvr>
    <a:masterClrMapping/>
  </p:clrMapOvr>
  <p:hf sldNum="0"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EBA7F-5B30-428B-B9BE-B9A0D5943809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142198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4069D-F3F1-4452-879C-9BE375357E75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626988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1066800" y="4150764"/>
            <a:ext cx="10058400" cy="62724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54C57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04569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8F3DF-3EF9-4D34-AD50-2C6C9C3E1F76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2367784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B9E5-565D-4F30-BEEF-860261E5BFCC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362226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70F58-023F-4F07-81BC-FFB0B5836BB8}" type="datetime1">
              <a:rPr lang="en-GB" smtClean="0"/>
              <a:t>10/03/2019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971598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FBA7-F3ED-432C-B372-CA9628255427}" type="datetime1">
              <a:rPr lang="en-GB" smtClean="0"/>
              <a:t>10/03/2019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188850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610A-03A3-43DA-9429-967E4B1ECC78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505107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842C-94B5-41C8-806D-23E9C64F00B9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213937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F4109-205F-4337-A5F1-C25D39613451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01590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0B22-BDB2-40AE-BC77-48774A01462D}" type="datetime1">
              <a:rPr lang="en-GB" smtClean="0"/>
              <a:t>10/03/2019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613933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49A997D-1D99-4098-9511-36E772131BB7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GB"/>
              <a:t>www.andrewsai.com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6358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49" r:id="rId13"/>
    <p:sldLayoutId id="2147483850" r:id="rId14"/>
    <p:sldLayoutId id="2147483851" r:id="rId15"/>
    <p:sldLayoutId id="2147483852" r:id="rId16"/>
    <p:sldLayoutId id="2147483853" r:id="rId17"/>
    <p:sldLayoutId id="2147483854" r:id="rId18"/>
  </p:sldLayoutIdLst>
  <p:transition spd="med">
    <p:pull/>
  </p:transition>
  <p:hf sldNum="0"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nandyx/Mainor-MIS/blob/master/The%20FreshDirect%20Case%20%20-%20Strategic%20Positioning.pdf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funandyx/Mainor-MIS/wiki/Home---Mainor-MI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The%20FreshDirect%20Case%20%20-%20Strategic%20Positioning.pdf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log.freshdirect.com/icemar-icelandic-cod/" TargetMode="External"/><Relationship Id="rId4" Type="http://schemas.openxmlformats.org/officeDocument/2006/relationships/hyperlink" Target="https://www.freshdirect.com/browse.jsp?id=about_overview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The%20FreshDirect%20Case%20%20-%20Strategic%20Positioning.pdf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log.freshdirect.com/icemar-icelandic-cod/" TargetMode="External"/><Relationship Id="rId4" Type="http://schemas.openxmlformats.org/officeDocument/2006/relationships/hyperlink" Target="https://www.freshdirect.com/browse.jsp?id=about_overview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image" Target="../media/image2.png"/><Relationship Id="rId7" Type="http://schemas.openxmlformats.org/officeDocument/2006/relationships/diagramData" Target="../diagrams/data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diagramDrawing" Target="../diagrams/drawing8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8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8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9.xml"/><Relationship Id="rId5" Type="http://schemas.openxmlformats.org/officeDocument/2006/relationships/image" Target="../media/image5.png"/><Relationship Id="rId10" Type="http://schemas.microsoft.com/office/2007/relationships/diagramDrawing" Target="../diagrams/drawing9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9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0.xml"/><Relationship Id="rId5" Type="http://schemas.openxmlformats.org/officeDocument/2006/relationships/image" Target="../media/image5.png"/><Relationship Id="rId10" Type="http://schemas.microsoft.com/office/2007/relationships/diagramDrawing" Target="../diagrams/drawing10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1.xml"/><Relationship Id="rId5" Type="http://schemas.openxmlformats.org/officeDocument/2006/relationships/image" Target="../media/image5.png"/><Relationship Id="rId10" Type="http://schemas.microsoft.com/office/2007/relationships/diagramDrawing" Target="../diagrams/drawing1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2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2.xml"/><Relationship Id="rId5" Type="http://schemas.openxmlformats.org/officeDocument/2006/relationships/image" Target="../media/image5.png"/><Relationship Id="rId10" Type="http://schemas.microsoft.com/office/2007/relationships/diagramDrawing" Target="../diagrams/drawing12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image" Target="../media/image3.png"/><Relationship Id="rId7" Type="http://schemas.openxmlformats.org/officeDocument/2006/relationships/diagramData" Target="../diagrams/data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microsoft.com/office/2007/relationships/diagramDrawing" Target="../diagrams/drawing13.xml"/><Relationship Id="rId5" Type="http://schemas.openxmlformats.org/officeDocument/2006/relationships/image" Target="../media/image5.png"/><Relationship Id="rId10" Type="http://schemas.openxmlformats.org/officeDocument/2006/relationships/diagramColors" Target="../diagrams/colors13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eforum.org/agenda/2016/10/2017s-most-in-demand-skills-according-to-linkedin?utm_content=buffer23af8&amp;utm_medium=social&amp;utm_source=facebook.com&amp;utm_campaign=buffer" TargetMode="External"/><Relationship Id="rId3" Type="http://schemas.openxmlformats.org/officeDocument/2006/relationships/hyperlink" Target="https://www.weforum.org/agenda/2017/01/jack-ma-three-trends-define-future?utm_content=bufferc0a5e&amp;utm_medium=social&amp;utm_source=twitter.com&amp;utm_campaign=buffer" TargetMode="External"/><Relationship Id="rId7" Type="http://schemas.openxmlformats.org/officeDocument/2006/relationships/hyperlink" Target="https://www.weforum.org/agenda/2016/06/top-10-emerging-technologies-2016/" TargetMode="External"/><Relationship Id="rId2" Type="http://schemas.openxmlformats.org/officeDocument/2006/relationships/hyperlink" Target="https://hbr.org/2017/01/a-good-digital-strategy-creates-a-gravitational-pul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eforum.org/agenda/2016/02/davos-2016-and-the-fourth-industrial-revolution/" TargetMode="External"/><Relationship Id="rId5" Type="http://schemas.openxmlformats.org/officeDocument/2006/relationships/hyperlink" Target="https://enterprisersproject.com/article/2016/11/2016-digital-transformation-book-contest" TargetMode="External"/><Relationship Id="rId4" Type="http://schemas.openxmlformats.org/officeDocument/2006/relationships/hyperlink" Target="http://www.digitalmind.ee/business-technology-trends-for-2017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9EC6FFF-3949-4638-A265-B1515909B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8693" y="1063416"/>
            <a:ext cx="6777267" cy="4811730"/>
          </a:xfrm>
        </p:spPr>
        <p:txBody>
          <a:bodyPr anchor="ctr">
            <a:normAutofit/>
          </a:bodyPr>
          <a:lstStyle/>
          <a:p>
            <a:pPr algn="ctr"/>
            <a:r>
              <a:rPr lang="en-GB" sz="3100" i="1" dirty="0"/>
              <a:t>INF700</a:t>
            </a:r>
            <a:br>
              <a:rPr lang="en-GB" sz="6600" b="1" dirty="0"/>
            </a:br>
            <a:r>
              <a:rPr lang="en-GB" sz="6600" b="1" dirty="0"/>
              <a:t>IT</a:t>
            </a:r>
            <a:r>
              <a:rPr lang="en-GB" sz="6600" dirty="0"/>
              <a:t> </a:t>
            </a:r>
            <a:br>
              <a:rPr lang="en-GB" sz="6600" dirty="0"/>
            </a:br>
            <a:r>
              <a:rPr lang="en-GB" sz="4800" dirty="0"/>
              <a:t>for</a:t>
            </a:r>
            <a:r>
              <a:rPr lang="en-GB" sz="6600" dirty="0"/>
              <a:t> </a:t>
            </a:r>
            <a:br>
              <a:rPr lang="en-GB" sz="6600" dirty="0"/>
            </a:br>
            <a:r>
              <a:rPr lang="en-GB" sz="6600" b="1" dirty="0"/>
              <a:t>Business</a:t>
            </a:r>
            <a:r>
              <a:rPr lang="en-GB" sz="6600" dirty="0"/>
              <a:t> </a:t>
            </a:r>
            <a:r>
              <a:rPr lang="en-GB" sz="4000" dirty="0"/>
              <a:t>and</a:t>
            </a:r>
            <a:r>
              <a:rPr lang="en-GB" sz="6600" dirty="0"/>
              <a:t> </a:t>
            </a:r>
            <a:r>
              <a:rPr lang="en-GB" sz="6600" b="1" dirty="0"/>
              <a:t>Management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C05BC5F-3118-49D0-B18C-5D9CC922C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A4B1E59-3C8A-453C-B841-6AB3B0CF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82A54-14AA-4BB8-B092-515EE600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23401" y="2484121"/>
            <a:ext cx="2377440" cy="3047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74C70E3-989C-40F9-AF71-2EFACE083AE6}" type="datetime1">
              <a:rPr lang="en-GB"/>
              <a:pPr>
                <a:spcAft>
                  <a:spcPts val="600"/>
                </a:spcAft>
              </a:pPr>
              <a:t>10/03/2019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873E0-6A50-4088-A056-83DA751CF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10933" y="3627119"/>
            <a:ext cx="4663440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www.andrewsai.com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F708B57A-7FFC-4CE4-A67C-61A6986AEE00}"/>
              </a:ext>
            </a:extLst>
          </p:cNvPr>
          <p:cNvSpPr txBox="1">
            <a:spLocks/>
          </p:cNvSpPr>
          <p:nvPr/>
        </p:nvSpPr>
        <p:spPr>
          <a:xfrm>
            <a:off x="1154955" y="5357507"/>
            <a:ext cx="8350996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90000"/>
              </a:lnSpc>
            </a:pPr>
            <a:endParaRPr lang="en-GB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87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2F2F2"/>
                </a:solidFill>
              </a:rPr>
              <a:t>Two Approaches to Strategy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17DE0-C893-4AA3-BBF1-D3ABE4874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3861" y="6355080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1CA0C-8CB8-4B31-B56C-9980B827F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F01D95B7-1370-4A99-8068-94F70B97CEDA}" type="datetime1">
              <a:rPr lang="en-US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chemeClr val="accent1"/>
              </a:solidFill>
            </a:endParaRPr>
          </a:p>
        </p:txBody>
      </p:sp>
      <p:graphicFrame>
        <p:nvGraphicFramePr>
          <p:cNvPr id="30" name="Shape 58">
            <a:extLst>
              <a:ext uri="{FF2B5EF4-FFF2-40B4-BE49-F238E27FC236}">
                <a16:creationId xmlns:a16="http://schemas.microsoft.com/office/drawing/2014/main" id="{9CBF9408-E246-407F-B86F-A11BE9422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6871676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2237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08D0FB-2DA3-4F94-928A-C3B218A10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58" y="957915"/>
            <a:ext cx="9150807" cy="2974010"/>
          </a:xfrm>
          <a:prstGeom prst="rect">
            <a:avLst/>
          </a:prstGeom>
          <a:effectLst/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3CACBB-BCD5-45D7-B26D-D573EE64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330138" y="2616201"/>
            <a:ext cx="2641600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</a:pPr>
            <a:fld id="{6AD85750-ED28-4DA5-B193-16861DA487AB}" type="datetime1">
              <a:rPr lang="en-US" smtClean="0">
                <a:solidFill>
                  <a:schemeClr val="tx1">
                    <a:alpha val="60000"/>
                  </a:schemeClr>
                </a:solidFill>
              </a:rPr>
              <a:pPr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F27BB-7E28-4DE7-934A-01B79C07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560669" y="2616200"/>
            <a:ext cx="2641601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Old School Approach to Strategy?</a:t>
            </a:r>
          </a:p>
        </p:txBody>
      </p:sp>
    </p:spTree>
    <p:extLst>
      <p:ext uri="{BB962C8B-B14F-4D97-AF65-F5344CB8AC3E}">
        <p14:creationId xmlns:p14="http://schemas.microsoft.com/office/powerpoint/2010/main" val="1732501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0" name="Freeform: Shape 59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727CD446-48FC-4043-AEC4-24B8A8897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77" y="227297"/>
            <a:ext cx="9385916" cy="1016654"/>
          </a:xfrm>
        </p:spPr>
        <p:txBody>
          <a:bodyPr>
            <a:normAutofit/>
          </a:bodyPr>
          <a:lstStyle/>
          <a:p>
            <a:r>
              <a:rPr lang="en-GB" sz="4400" b="1" dirty="0">
                <a:solidFill>
                  <a:schemeClr val="tx1"/>
                </a:solidFill>
              </a:rPr>
              <a:t>More Approaches to Strategy</a:t>
            </a:r>
            <a:r>
              <a:rPr lang="et-EE" sz="4400" b="1" dirty="0">
                <a:solidFill>
                  <a:schemeClr val="tx1"/>
                </a:solidFill>
              </a:rPr>
              <a:t>?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C426D098-9156-6D4B-9B09-6DBE0247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FD257672-C201-4570-A60F-FEFD70335819}" type="datetime1">
              <a:rPr lang="en-GB" smtClean="0"/>
              <a:t>10/03/2019</a:t>
            </a:fld>
            <a:endParaRPr lang="en-GB" dirty="0"/>
          </a:p>
        </p:txBody>
      </p: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8C8B739B-932E-B14B-B4A1-C9C7BC7E2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</p:spPr>
        <p:txBody>
          <a:bodyPr/>
          <a:lstStyle/>
          <a:p>
            <a:r>
              <a:rPr lang="en-GB"/>
              <a:t>www.andrewsai.com</a:t>
            </a:r>
            <a:endParaRPr lang="en-GB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670CF0-0D6A-4742-AA4E-6107DFD28288}"/>
              </a:ext>
            </a:extLst>
          </p:cNvPr>
          <p:cNvSpPr/>
          <p:nvPr/>
        </p:nvSpPr>
        <p:spPr>
          <a:xfrm>
            <a:off x="717847" y="1676400"/>
            <a:ext cx="8555554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  <a:defRPr sz="1800" b="0">
                <a:solidFill>
                  <a:srgbClr val="000000"/>
                </a:solidFill>
              </a:defRPr>
            </a:pPr>
            <a:r>
              <a:rPr lang="en-US" sz="2800" b="1" u="sng" dirty="0">
                <a:solidFill>
                  <a:srgbClr val="454C57"/>
                </a:solidFill>
              </a:rPr>
              <a:t>Position-based strategy </a:t>
            </a:r>
            <a:r>
              <a:rPr lang="en-US" sz="2800" dirty="0">
                <a:solidFill>
                  <a:srgbClr val="454C57"/>
                </a:solidFill>
              </a:rPr>
              <a:t>– organization that is responding to changes in the external environment </a:t>
            </a:r>
            <a:r>
              <a:rPr lang="sv-SE" sz="2800" dirty="0">
                <a:solidFill>
                  <a:srgbClr val="454C57"/>
                </a:solidFill>
              </a:rPr>
              <a:t>(reacting to or anticipating opportunties and threats)</a:t>
            </a:r>
          </a:p>
          <a:p>
            <a:pPr marL="457200" indent="-457200">
              <a:buAutoNum type="arabicPeriod"/>
              <a:defRPr sz="1800" b="0">
                <a:solidFill>
                  <a:srgbClr val="000000"/>
                </a:solidFill>
              </a:defRPr>
            </a:pPr>
            <a:endParaRPr lang="et-EE" sz="2800" dirty="0">
              <a:solidFill>
                <a:srgbClr val="454C57"/>
              </a:solidFill>
            </a:endParaRPr>
          </a:p>
          <a:p>
            <a:pPr marL="457200" indent="-457200">
              <a:buAutoNum type="arabicPeriod" startAt="2"/>
              <a:defRPr sz="1800" b="0">
                <a:solidFill>
                  <a:srgbClr val="000000"/>
                </a:solidFill>
              </a:defRPr>
            </a:pPr>
            <a:r>
              <a:rPr lang="sv-SE" sz="2800" b="1" u="sng" dirty="0">
                <a:solidFill>
                  <a:srgbClr val="454C57"/>
                </a:solidFill>
              </a:rPr>
              <a:t>Resource-based strategy </a:t>
            </a:r>
            <a:r>
              <a:rPr lang="sv-SE" sz="2800" dirty="0">
                <a:solidFill>
                  <a:srgbClr val="454C57"/>
                </a:solidFill>
              </a:rPr>
              <a:t>– organisation that concentrates on gaining an </a:t>
            </a:r>
            <a:r>
              <a:rPr lang="et-EE" sz="2800" dirty="0">
                <a:solidFill>
                  <a:srgbClr val="454C57"/>
                </a:solidFill>
              </a:rPr>
              <a:t>  </a:t>
            </a:r>
            <a:r>
              <a:rPr lang="sv-SE" sz="2800" dirty="0">
                <a:solidFill>
                  <a:srgbClr val="454C57"/>
                </a:solidFill>
              </a:rPr>
              <a:t>advantage because of its own strengths</a:t>
            </a:r>
            <a:r>
              <a:rPr lang="et-EE" sz="2800" dirty="0">
                <a:solidFill>
                  <a:srgbClr val="454C57"/>
                </a:solidFill>
              </a:rPr>
              <a:t>. </a:t>
            </a:r>
            <a:r>
              <a:rPr lang="en-US" sz="2800" dirty="0">
                <a:solidFill>
                  <a:srgbClr val="454C57"/>
                </a:solidFill>
              </a:rPr>
              <a:t>These resources must be</a:t>
            </a:r>
            <a:r>
              <a:rPr lang="et-EE" sz="2800" dirty="0">
                <a:solidFill>
                  <a:srgbClr val="454C57"/>
                </a:solidFill>
              </a:rPr>
              <a:t>:</a:t>
            </a:r>
            <a:r>
              <a:rPr lang="en-US" sz="2800" dirty="0">
                <a:solidFill>
                  <a:srgbClr val="454C57"/>
                </a:solidFill>
              </a:rPr>
              <a:t> </a:t>
            </a:r>
            <a:r>
              <a:rPr lang="et-EE" sz="2800" dirty="0">
                <a:solidFill>
                  <a:srgbClr val="454C57"/>
                </a:solidFill>
              </a:rPr>
              <a:t>    </a:t>
            </a:r>
          </a:p>
          <a:p>
            <a:pPr>
              <a:defRPr sz="1800" b="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rgbClr val="454C57"/>
                </a:solidFill>
              </a:rPr>
              <a:t>(1) valuable, (2) rare, (3) imperfectly imitable</a:t>
            </a:r>
            <a:r>
              <a:rPr lang="et-EE" sz="2000" dirty="0">
                <a:solidFill>
                  <a:srgbClr val="454C57"/>
                </a:solidFill>
              </a:rPr>
              <a:t> </a:t>
            </a:r>
            <a:r>
              <a:rPr lang="en-US" sz="2000" dirty="0">
                <a:solidFill>
                  <a:srgbClr val="454C57"/>
                </a:solidFill>
              </a:rPr>
              <a:t>(tough to imitate), and (4) </a:t>
            </a:r>
            <a:r>
              <a:rPr lang="et-EE" sz="2000" dirty="0">
                <a:solidFill>
                  <a:srgbClr val="454C57"/>
                </a:solidFill>
              </a:rPr>
              <a:t> </a:t>
            </a:r>
            <a:r>
              <a:rPr lang="en-US" sz="2000" dirty="0">
                <a:solidFill>
                  <a:srgbClr val="454C57"/>
                </a:solidFill>
              </a:rPr>
              <a:t>non</a:t>
            </a:r>
            <a:r>
              <a:rPr lang="et-EE" sz="2000" dirty="0">
                <a:solidFill>
                  <a:srgbClr val="454C57"/>
                </a:solidFill>
              </a:rPr>
              <a:t>-</a:t>
            </a:r>
            <a:r>
              <a:rPr lang="en-US" sz="2000" dirty="0">
                <a:solidFill>
                  <a:srgbClr val="454C57"/>
                </a:solidFill>
              </a:rPr>
              <a:t>substitutable</a:t>
            </a:r>
            <a:r>
              <a:rPr lang="et-EE" sz="2000" dirty="0">
                <a:solidFill>
                  <a:srgbClr val="454C57"/>
                </a:solidFill>
              </a:rPr>
              <a:t>. </a:t>
            </a:r>
            <a:endParaRPr lang="en-GB" sz="2000" dirty="0">
              <a:solidFill>
                <a:srgbClr val="454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987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727CD446-48FC-4043-AEC4-24B8A8897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2F2F2"/>
                </a:solidFill>
              </a:rPr>
              <a:t>Three Lenses Approach to Developing Strategy?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8C8B739B-932E-B14B-B4A1-C9C7BC7E2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3861" y="6355080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C426D098-9156-6D4B-9B09-6DBE0247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FD257672-C201-4570-A60F-FEFD70335819}" type="datetime1">
              <a:rPr lang="en-US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chemeClr val="accent1"/>
              </a:solidFill>
            </a:endParaRPr>
          </a:p>
        </p:txBody>
      </p:sp>
      <p:graphicFrame>
        <p:nvGraphicFramePr>
          <p:cNvPr id="64" name="Shape 56">
            <a:extLst>
              <a:ext uri="{FF2B5EF4-FFF2-40B4-BE49-F238E27FC236}">
                <a16:creationId xmlns:a16="http://schemas.microsoft.com/office/drawing/2014/main" id="{533FC743-2FF1-4445-9CE4-EDEAE87DAB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2751016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6383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DDCA251B-4F28-43A9-A5FD-47101E24C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8DA37-E324-0B48-A5E2-338624EF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033" y="1266958"/>
            <a:ext cx="6248624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7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Environmental scanning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7B3E067-68A1-4E6F-8B2A-DF0DC2803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48F0EEF-7B63-4EC4-96D4-6AFBF46B1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FB5E673-6D85-4457-A048-FD09048DC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9993172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7" name="Oval 10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727CD446-48FC-4043-AEC4-24B8A8897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7" y="1325880"/>
            <a:ext cx="415833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Environmental Analysis</a:t>
            </a:r>
          </a:p>
        </p:txBody>
      </p:sp>
      <p:sp>
        <p:nvSpPr>
          <p:cNvPr id="117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9" name="Freeform: Shape 118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8C8B739B-932E-B14B-B4A1-C9C7BC7E2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5453650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1FAD05-64AA-C84D-90A1-FD41D27FA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350743"/>
            <a:ext cx="5450557" cy="4156049"/>
          </a:xfrm>
          <a:prstGeom prst="rect">
            <a:avLst/>
          </a:prstGeom>
          <a:effectLst/>
        </p:spPr>
      </p:pic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C426D098-9156-6D4B-9B09-6DBE0247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4" y="6355080"/>
            <a:ext cx="2281766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FD257672-C201-4570-A60F-FEFD70335819}" type="datetime1">
              <a:rPr lang="en-US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861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0" name="Oval 12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36" name="Rectangle 13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727CD446-48FC-4043-AEC4-24B8A8897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7" y="1325880"/>
            <a:ext cx="415833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Environmental Analysis</a:t>
            </a:r>
          </a:p>
        </p:txBody>
      </p:sp>
      <p:sp>
        <p:nvSpPr>
          <p:cNvPr id="140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2" name="Freeform: Shape 141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8C8B739B-932E-B14B-B4A1-C9C7BC7E2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5453650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4BF19C5-2E94-464B-A7BB-AF170A180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514259"/>
            <a:ext cx="5450557" cy="3829016"/>
          </a:xfrm>
          <a:prstGeom prst="rect">
            <a:avLst/>
          </a:prstGeom>
          <a:effectLst/>
        </p:spPr>
      </p:pic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C426D098-9156-6D4B-9B09-6DBE0247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4" y="6355080"/>
            <a:ext cx="2281766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FD257672-C201-4570-A60F-FEFD70335819}" type="datetime1">
              <a:rPr lang="en-US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060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727CD446-48FC-4043-AEC4-24B8A8897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2F2F2"/>
                </a:solidFill>
              </a:rPr>
              <a:t>Environmental Analysis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8C8B739B-932E-B14B-B4A1-C9C7BC7E2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3861" y="6355080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C426D098-9156-6D4B-9B09-6DBE0247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FD257672-C201-4570-A60F-FEFD70335819}" type="datetime1">
              <a:rPr lang="en-US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chemeClr val="accent1"/>
              </a:solidFill>
            </a:endParaRPr>
          </a:p>
        </p:txBody>
      </p:sp>
      <p:graphicFrame>
        <p:nvGraphicFramePr>
          <p:cNvPr id="157" name="Shape 58">
            <a:extLst>
              <a:ext uri="{FF2B5EF4-FFF2-40B4-BE49-F238E27FC236}">
                <a16:creationId xmlns:a16="http://schemas.microsoft.com/office/drawing/2014/main" id="{57B61259-77ED-4E87-B9D3-53802CC973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1124519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5288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0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0" name="Picture 1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1" name="Oval 1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2" name="Picture 1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3" name="Picture 1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34" name="Rectangle 1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727CD446-48FC-4043-AEC4-24B8A8897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738887"/>
            <a:ext cx="8825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Environmental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C3A72F-0EDB-7C45-A0C0-F7DCDA30F6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1" b="868"/>
          <a:stretch/>
        </p:blipFill>
        <p:spPr>
          <a:xfrm>
            <a:off x="1150938" y="-1"/>
            <a:ext cx="8831262" cy="426783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C426D098-9156-6D4B-9B09-6DBE0247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</a:pPr>
            <a:fld id="{FD257672-C201-4570-A60F-FEFD70335819}" type="datetime1">
              <a:rPr lang="en-US" smtClean="0"/>
              <a:pPr defTabSz="914400">
                <a:spcAft>
                  <a:spcPts val="600"/>
                </a:spcAft>
              </a:pPr>
              <a:t>3/10/19</a:t>
            </a:fld>
            <a:endParaRPr lang="en-US"/>
          </a:p>
        </p:txBody>
      </p: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8C8B739B-932E-B14B-B4A1-C9C7BC7E2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</p:spTree>
    <p:extLst>
      <p:ext uri="{BB962C8B-B14F-4D97-AF65-F5344CB8AC3E}">
        <p14:creationId xmlns:p14="http://schemas.microsoft.com/office/powerpoint/2010/main" val="2775417437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CA251B-4F28-43A9-A5FD-47101E24C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4033" y="1266958"/>
            <a:ext cx="6248624" cy="4528457"/>
          </a:xfrm>
        </p:spPr>
        <p:txBody>
          <a:bodyPr anchor="ctr">
            <a:normAutofit/>
          </a:bodyPr>
          <a:lstStyle/>
          <a:p>
            <a:r>
              <a:rPr lang="en-GB"/>
              <a:t>Strategic Analysis Tools/Models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B3E067-68A1-4E6F-8B2A-DF0DC2803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8F0EEF-7B63-4EC4-96D4-6AFBF46B1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B5E673-6D85-4457-A048-FD09048DC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14033" y="6355080"/>
            <a:ext cx="3691842" cy="3048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alpha val="60000"/>
                  </a:schemeClr>
                </a:solidFill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69030" y="6355082"/>
            <a:ext cx="1606472" cy="304799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19BB6C75-8822-4C52-9023-3D62A4428F5D}" type="datetime1">
              <a:rPr lang="en-GB">
                <a:solidFill>
                  <a:schemeClr val="tx1">
                    <a:alpha val="60000"/>
                  </a:scheme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061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6288FA97-C16B-4222-8C4D-E22F58E87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7524" y="378001"/>
            <a:ext cx="5215945" cy="12579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600" b="1" u="sng" dirty="0">
                <a:solidFill>
                  <a:srgbClr val="EBEBEB"/>
                </a:solidFill>
              </a:rPr>
              <a:t>Module 1</a:t>
            </a:r>
            <a:br>
              <a:rPr lang="en-GB" sz="2600" b="1" u="sng" dirty="0">
                <a:solidFill>
                  <a:srgbClr val="EBEBEB"/>
                </a:solidFill>
              </a:rPr>
            </a:br>
            <a:r>
              <a:rPr lang="en-GB" sz="2600" dirty="0">
                <a:solidFill>
                  <a:srgbClr val="EBEBEB"/>
                </a:solidFill>
              </a:rPr>
              <a:t>Data, Information and Knowledge</a:t>
            </a:r>
          </a:p>
        </p:txBody>
      </p:sp>
      <p:sp useBgFill="1">
        <p:nvSpPr>
          <p:cNvPr id="42" name="Rectangle 46">
            <a:extLst>
              <a:ext uri="{FF2B5EF4-FFF2-40B4-BE49-F238E27FC236}">
                <a16:creationId xmlns:a16="http://schemas.microsoft.com/office/drawing/2014/main" id="{D5395B5B-2522-4AED-9DF1-8EA401469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5775975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745676-985D-4F8F-BBC9-74CCF08EF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0D88B9-8A3F-4D0E-95F3-AE701E2DA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rgbClr val="FFFFFF">
                    <a:alpha val="60000"/>
                  </a:srgbClr>
                </a:solidFill>
              </a:rPr>
              <a:t>www.andrewsai.com</a:t>
            </a:r>
          </a:p>
        </p:txBody>
      </p:sp>
      <p:pic>
        <p:nvPicPr>
          <p:cNvPr id="40" name="Graphic 39" descr="Presentation with Checklist">
            <a:extLst>
              <a:ext uri="{FF2B5EF4-FFF2-40B4-BE49-F238E27FC236}">
                <a16:creationId xmlns:a16="http://schemas.microsoft.com/office/drawing/2014/main" id="{3DD67560-A884-4AF2-9C05-A89A6198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8446" y="965141"/>
            <a:ext cx="4932911" cy="4932911"/>
          </a:xfrm>
          <a:prstGeom prst="rect">
            <a:avLst/>
          </a:prstGeom>
          <a:effectLst/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E9E645-F135-4655-B393-501057FF29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2" y="6355080"/>
            <a:ext cx="2281767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3B5AA831-A986-407D-9AE0-E0AC66110904}" type="datetime1">
              <a:rPr lang="en-GB">
                <a:solidFill>
                  <a:srgbClr val="FFFFFF">
                    <a:alpha val="60000"/>
                  </a:srgb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CD037D-6DE3-EB41-A38C-37482ADD1DB8}"/>
              </a:ext>
            </a:extLst>
          </p:cNvPr>
          <p:cNvSpPr txBox="1">
            <a:spLocks/>
          </p:cNvSpPr>
          <p:nvPr/>
        </p:nvSpPr>
        <p:spPr>
          <a:xfrm>
            <a:off x="6547522" y="1669844"/>
            <a:ext cx="5215945" cy="1257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600" b="1" u="sng" dirty="0">
                <a:solidFill>
                  <a:srgbClr val="EBEBEB"/>
                </a:solidFill>
              </a:rPr>
              <a:t>Module 2</a:t>
            </a:r>
            <a:br>
              <a:rPr lang="en-GB" sz="2600" b="1" u="sng" dirty="0">
                <a:solidFill>
                  <a:srgbClr val="EBEBEB"/>
                </a:solidFill>
              </a:rPr>
            </a:br>
            <a:r>
              <a:rPr lang="en-GB" sz="2600" dirty="0">
                <a:solidFill>
                  <a:srgbClr val="EBEBEB"/>
                </a:solidFill>
              </a:rPr>
              <a:t>Information Systems &amp; Enterprise Strategy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76CA622-12C5-534A-8545-4C77AA764327}"/>
              </a:ext>
            </a:extLst>
          </p:cNvPr>
          <p:cNvSpPr txBox="1">
            <a:spLocks/>
          </p:cNvSpPr>
          <p:nvPr/>
        </p:nvSpPr>
        <p:spPr>
          <a:xfrm>
            <a:off x="6547522" y="2749743"/>
            <a:ext cx="5215945" cy="1257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600" b="1" u="sng" dirty="0">
                <a:solidFill>
                  <a:srgbClr val="EBEBEB"/>
                </a:solidFill>
              </a:rPr>
              <a:t>Module 3</a:t>
            </a:r>
            <a:br>
              <a:rPr lang="en-GB" sz="2600" b="1" u="sng" dirty="0">
                <a:solidFill>
                  <a:srgbClr val="EBEBEB"/>
                </a:solidFill>
              </a:rPr>
            </a:br>
            <a:r>
              <a:rPr lang="en-GB" sz="2600" dirty="0">
                <a:solidFill>
                  <a:srgbClr val="EBEBEB"/>
                </a:solidFill>
              </a:rPr>
              <a:t>IS Infrastructure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17EF1C-EBB1-EB46-8DCF-77B20951863B}"/>
              </a:ext>
            </a:extLst>
          </p:cNvPr>
          <p:cNvSpPr txBox="1">
            <a:spLocks/>
          </p:cNvSpPr>
          <p:nvPr/>
        </p:nvSpPr>
        <p:spPr>
          <a:xfrm>
            <a:off x="6547522" y="3871654"/>
            <a:ext cx="5215945" cy="1257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600" b="1" u="sng" dirty="0">
                <a:solidFill>
                  <a:srgbClr val="EBEBEB"/>
                </a:solidFill>
              </a:rPr>
              <a:t>Module 4</a:t>
            </a:r>
            <a:br>
              <a:rPr lang="en-GB" sz="2600" b="1" u="sng" dirty="0">
                <a:solidFill>
                  <a:srgbClr val="EBEBEB"/>
                </a:solidFill>
              </a:rPr>
            </a:br>
            <a:r>
              <a:rPr lang="en-GB" sz="2600" dirty="0">
                <a:solidFill>
                  <a:srgbClr val="EBEBEB"/>
                </a:solidFill>
              </a:rPr>
              <a:t>Business Process Management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8B7C101-181A-DC42-9F1C-1EB744B71FD2}"/>
              </a:ext>
            </a:extLst>
          </p:cNvPr>
          <p:cNvSpPr txBox="1">
            <a:spLocks/>
          </p:cNvSpPr>
          <p:nvPr/>
        </p:nvSpPr>
        <p:spPr>
          <a:xfrm>
            <a:off x="6547522" y="5129594"/>
            <a:ext cx="5215945" cy="1257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600" b="1" u="sng" dirty="0">
                <a:solidFill>
                  <a:srgbClr val="EBEBEB"/>
                </a:solidFill>
              </a:rPr>
              <a:t>Module 5</a:t>
            </a:r>
            <a:br>
              <a:rPr lang="en-GB" sz="2600" b="1" u="sng" dirty="0">
                <a:solidFill>
                  <a:srgbClr val="EBEBEB"/>
                </a:solidFill>
              </a:rPr>
            </a:br>
            <a:r>
              <a:rPr lang="en-GB" sz="2600" dirty="0">
                <a:solidFill>
                  <a:srgbClr val="EBEBEB"/>
                </a:solidFill>
              </a:rPr>
              <a:t>Information Systems Security</a:t>
            </a:r>
          </a:p>
        </p:txBody>
      </p:sp>
    </p:spTree>
    <p:extLst>
      <p:ext uri="{BB962C8B-B14F-4D97-AF65-F5344CB8AC3E}">
        <p14:creationId xmlns:p14="http://schemas.microsoft.com/office/powerpoint/2010/main" val="1788846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utoRev="1" fill="remove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</p:spPr>
        <p:txBody>
          <a:bodyPr anchor="ctr">
            <a:normAutofit/>
          </a:bodyPr>
          <a:lstStyle/>
          <a:p>
            <a:r>
              <a:rPr lang="en-GB" dirty="0"/>
              <a:t>SWOT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4734" y="6355080"/>
            <a:ext cx="2594346" cy="304799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19BB6C75-8822-4C52-9023-3D62A4428F5D}" type="datetime1">
              <a:rPr lang="en-GB"/>
              <a:pPr algn="r">
                <a:spcAft>
                  <a:spcPts val="600"/>
                </a:spcAft>
              </a:pPr>
              <a:t>10/03/2019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355080"/>
            <a:ext cx="5107772" cy="3048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www.andrewsai.com</a:t>
            </a:r>
          </a:p>
        </p:txBody>
      </p:sp>
    </p:spTree>
    <p:extLst>
      <p:ext uri="{BB962C8B-B14F-4D97-AF65-F5344CB8AC3E}">
        <p14:creationId xmlns:p14="http://schemas.microsoft.com/office/powerpoint/2010/main" val="1581738881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8" name="Picture 1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1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1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2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2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SWOT</a:t>
            </a:r>
          </a:p>
        </p:txBody>
      </p:sp>
      <p:sp>
        <p:nvSpPr>
          <p:cNvPr id="27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20484-40EB-4090-AC20-29E71ABD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6277601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91F271-D7F7-4BC7-8312-1A920F7E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406480"/>
            <a:ext cx="6270662" cy="4044575"/>
          </a:xfrm>
          <a:prstGeom prst="rect">
            <a:avLst/>
          </a:prstGeom>
          <a:effectLst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9EF65-2EF7-41DA-B13D-66750A98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03339732-B9F3-42DD-8215-6BF68E8287C1}" type="datetime1">
              <a:rPr lang="en-US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080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8867858" y="3078481"/>
            <a:ext cx="3566160" cy="3047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BB6C75-8822-4C52-9023-3D62A4428F5D}" type="datetime1">
              <a:rPr lang="en-GB">
                <a:solidFill>
                  <a:schemeClr val="bg2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10/03/2019</a:t>
            </a:fld>
            <a:endParaRPr lang="en-GB">
              <a:solidFill>
                <a:schemeClr val="bg2">
                  <a:alpha val="8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549750" y="3627119"/>
            <a:ext cx="4663440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bg2">
                    <a:alpha val="80000"/>
                  </a:schemeClr>
                </a:solidFill>
              </a:rPr>
              <a:t>www.andrewsai.com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53A02B-047D-6841-ACCF-D4F3E3D91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51" y="1077485"/>
            <a:ext cx="3790950" cy="5534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E70F32-F813-B24E-B75C-D0F66886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53" y="1099192"/>
            <a:ext cx="5238750" cy="257175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2ACE711-DF48-CE4D-A2E5-E2C4E2990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13554"/>
              </p:ext>
            </p:extLst>
          </p:nvPr>
        </p:nvGraphicFramePr>
        <p:xfrm>
          <a:off x="281236" y="3617841"/>
          <a:ext cx="6063615" cy="3427286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3064510">
                  <a:extLst>
                    <a:ext uri="{9D8B030D-6E8A-4147-A177-3AD203B41FA5}">
                      <a16:colId xmlns:a16="http://schemas.microsoft.com/office/drawing/2014/main" val="381140557"/>
                    </a:ext>
                  </a:extLst>
                </a:gridCol>
                <a:gridCol w="2999105">
                  <a:extLst>
                    <a:ext uri="{9D8B030D-6E8A-4147-A177-3AD203B41FA5}">
                      <a16:colId xmlns:a16="http://schemas.microsoft.com/office/drawing/2014/main" val="37210270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t-EE" sz="2000">
                          <a:effectLst/>
                        </a:rPr>
                        <a:t>Internal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t-EE" sz="2000">
                          <a:effectLst/>
                        </a:rPr>
                        <a:t>External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4282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t-EE" sz="1200" dirty="0" err="1">
                          <a:effectLst/>
                        </a:rPr>
                        <a:t>Strengths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t-EE" sz="1200">
                          <a:effectLst/>
                        </a:rPr>
                        <a:t>Opportunities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723855"/>
                  </a:ext>
                </a:extLst>
              </a:tr>
              <a:tr h="932180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200" dirty="0">
                          <a:effectLst/>
                        </a:rPr>
                        <a:t>Things we are doing well</a:t>
                      </a:r>
                      <a:endParaRPr lang="en-GB" sz="11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200" dirty="0">
                          <a:effectLst/>
                        </a:rPr>
                        <a:t>Things we are doing that the competition are not</a:t>
                      </a:r>
                      <a:endParaRPr lang="en-GB" sz="11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200" dirty="0">
                          <a:effectLst/>
                        </a:rPr>
                        <a:t>Major successes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200">
                          <a:effectLst/>
                        </a:rPr>
                        <a:t>Events or changes in the external environment that can be exploited</a:t>
                      </a:r>
                      <a:endParaRPr lang="en-GB" sz="11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200">
                          <a:effectLst/>
                        </a:rPr>
                        <a:t>Things likely to go well in the future</a:t>
                      </a:r>
                      <a:endParaRPr lang="en-GB" sz="110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2041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t-EE" sz="1200">
                          <a:effectLst/>
                        </a:rPr>
                        <a:t>Weaknesses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t-EE" sz="1200">
                          <a:effectLst/>
                        </a:rPr>
                        <a:t>Threats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5251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200">
                          <a:effectLst/>
                        </a:rPr>
                        <a:t>Things we are doing badly</a:t>
                      </a:r>
                      <a:endParaRPr lang="en-GB" sz="11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200">
                          <a:effectLst/>
                        </a:rPr>
                        <a:t>Things we are doing badly (need to correct)</a:t>
                      </a:r>
                      <a:endParaRPr lang="en-GB" sz="11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200">
                          <a:effectLst/>
                        </a:rPr>
                        <a:t>Major failures</a:t>
                      </a:r>
                      <a:endParaRPr lang="en-GB" sz="110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200" dirty="0">
                          <a:effectLst/>
                        </a:rPr>
                        <a:t>Events or changes in the external environment we need to protect ourselves from or defend ourselves against</a:t>
                      </a:r>
                      <a:endParaRPr lang="en-GB" sz="11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200" dirty="0">
                          <a:effectLst/>
                        </a:rPr>
                        <a:t>Things likely to go bad in the future</a:t>
                      </a:r>
                      <a:endParaRPr lang="en-GB" sz="1100" dirty="0">
                        <a:effectLst/>
                      </a:endParaRPr>
                    </a:p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6512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3259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69000"/>
                <a:hueMod val="108000"/>
                <a:satMod val="164000"/>
                <a:lumMod val="74000"/>
              </a:schemeClr>
              <a:schemeClr val="bg1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BB6C75-8822-4C52-9023-3D62A4428F5D}" type="datetime1">
              <a:rPr lang="en-GB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10/03/2019</a:t>
            </a:fld>
            <a:endParaRPr lang="en-GB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 err="1">
                <a:solidFill>
                  <a:schemeClr val="tx1">
                    <a:alpha val="60000"/>
                  </a:schemeClr>
                </a:solidFill>
              </a:rPr>
              <a:t>www.andrewsai.com</a:t>
            </a:r>
            <a:endParaRPr lang="en-GB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2" name="Shape 56">
            <a:extLst>
              <a:ext uri="{FF2B5EF4-FFF2-40B4-BE49-F238E27FC236}">
                <a16:creationId xmlns:a16="http://schemas.microsoft.com/office/drawing/2014/main" id="{81524498-6FB3-0346-AEEF-0DFAB1E93A15}"/>
              </a:ext>
            </a:extLst>
          </p:cNvPr>
          <p:cNvSpPr txBox="1">
            <a:spLocks/>
          </p:cNvSpPr>
          <p:nvPr/>
        </p:nvSpPr>
        <p:spPr>
          <a:xfrm>
            <a:off x="648398" y="495277"/>
            <a:ext cx="9381789" cy="10204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841247" rtl="0" eaLnBrk="1" latinLnBrk="0" hangingPunct="1">
              <a:spcBef>
                <a:spcPct val="0"/>
              </a:spcBef>
              <a:buNone/>
              <a:defRPr sz="368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lang="et-EE" sz="4800" b="0" dirty="0" err="1">
                <a:solidFill>
                  <a:schemeClr val="bg1"/>
                </a:solidFill>
                <a:highlight>
                  <a:srgbClr val="008080"/>
                </a:highlight>
              </a:rPr>
              <a:t>The</a:t>
            </a:r>
            <a:r>
              <a:rPr lang="et-EE" sz="4800" b="0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et-EE" sz="4800" b="0" dirty="0" err="1">
                <a:solidFill>
                  <a:schemeClr val="bg1"/>
                </a:solidFill>
                <a:highlight>
                  <a:srgbClr val="008080"/>
                </a:highlight>
              </a:rPr>
              <a:t>FreshDirect</a:t>
            </a:r>
            <a:r>
              <a:rPr lang="et-EE" sz="4800" b="0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et-EE" sz="4800" b="0" dirty="0" err="1">
                <a:solidFill>
                  <a:schemeClr val="bg1"/>
                </a:solidFill>
                <a:highlight>
                  <a:srgbClr val="008080"/>
                </a:highlight>
              </a:rPr>
              <a:t>Case</a:t>
            </a:r>
            <a:r>
              <a:rPr lang="et-EE" sz="4800" b="0" dirty="0">
                <a:solidFill>
                  <a:schemeClr val="bg1"/>
                </a:solidFill>
                <a:highlight>
                  <a:srgbClr val="008080"/>
                </a:highlight>
              </a:rPr>
              <a:t>- </a:t>
            </a:r>
          </a:p>
          <a:p>
            <a:pPr>
              <a:defRPr sz="1800" b="0">
                <a:solidFill>
                  <a:srgbClr val="000000"/>
                </a:solidFill>
              </a:defRPr>
            </a:pPr>
            <a:r>
              <a:rPr lang="et-EE" sz="4800" b="0" dirty="0" err="1">
                <a:solidFill>
                  <a:schemeClr val="bg1"/>
                </a:solidFill>
                <a:highlight>
                  <a:srgbClr val="008080"/>
                </a:highlight>
              </a:rPr>
              <a:t>Group</a:t>
            </a:r>
            <a:r>
              <a:rPr lang="et-EE" sz="4800" b="0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et-EE" sz="4800" b="0" dirty="0" err="1">
                <a:solidFill>
                  <a:schemeClr val="bg1"/>
                </a:solidFill>
                <a:highlight>
                  <a:srgbClr val="008080"/>
                </a:highlight>
              </a:rPr>
              <a:t>Activity</a:t>
            </a:r>
            <a:endParaRPr lang="et-EE" sz="4800" b="0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3B58BB-4277-634C-8081-EAFEEC9F4D5E}"/>
              </a:ext>
            </a:extLst>
          </p:cNvPr>
          <p:cNvSpPr/>
          <p:nvPr/>
        </p:nvSpPr>
        <p:spPr>
          <a:xfrm>
            <a:off x="410576" y="1888462"/>
            <a:ext cx="1137036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>
                <a:solidFill>
                  <a:srgbClr val="333333"/>
                </a:solidFill>
                <a:latin typeface="GentiumBookBasic"/>
              </a:rPr>
              <a:t>4 Groups (15 minutes)</a:t>
            </a:r>
          </a:p>
          <a:p>
            <a:r>
              <a:rPr lang="en-US" sz="3200" b="1" dirty="0">
                <a:solidFill>
                  <a:srgbClr val="333333"/>
                </a:solidFill>
                <a:latin typeface="GentiumBookBasic"/>
              </a:rPr>
              <a:t>Each group covers a theme each: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b="1" dirty="0">
                <a:solidFill>
                  <a:srgbClr val="333333"/>
                </a:solidFill>
                <a:latin typeface="GentiumBookBasic"/>
              </a:rPr>
              <a:t>Strengths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b="1" dirty="0">
                <a:solidFill>
                  <a:srgbClr val="333333"/>
                </a:solidFill>
                <a:latin typeface="GentiumBookBasic"/>
              </a:rPr>
              <a:t>Weaknesses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b="1" dirty="0">
                <a:solidFill>
                  <a:srgbClr val="333333"/>
                </a:solidFill>
                <a:latin typeface="GentiumBookBasic"/>
              </a:rPr>
              <a:t>Opportunities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b="1" dirty="0">
                <a:solidFill>
                  <a:srgbClr val="333333"/>
                </a:solidFill>
                <a:latin typeface="GentiumBookBasic"/>
              </a:rPr>
              <a:t>Threats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3200" b="1" dirty="0">
              <a:solidFill>
                <a:srgbClr val="333333"/>
              </a:solidFill>
              <a:latin typeface="GentiumBookBasic"/>
            </a:endParaRPr>
          </a:p>
          <a:p>
            <a:r>
              <a:rPr lang="en-GB" sz="3200" b="1" dirty="0">
                <a:hlinkClick r:id="rId3"/>
              </a:rPr>
              <a:t>Link to Case</a:t>
            </a:r>
            <a:endParaRPr lang="en-GB" sz="3200" b="1" dirty="0"/>
          </a:p>
          <a:p>
            <a:r>
              <a:rPr lang="en-GB" sz="3200" b="1" dirty="0">
                <a:hlinkClick r:id="rId4"/>
              </a:rPr>
              <a:t>FreshDirect &amp; Suppliers' Web site from Here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164691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69000"/>
                <a:hueMod val="108000"/>
                <a:satMod val="164000"/>
                <a:lumMod val="74000"/>
              </a:schemeClr>
              <a:schemeClr val="bg1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BB6C75-8822-4C52-9023-3D62A4428F5D}" type="datetime1">
              <a:rPr lang="en-GB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10/03/2019</a:t>
            </a:fld>
            <a:endParaRPr lang="en-GB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 err="1">
                <a:solidFill>
                  <a:schemeClr val="tx1">
                    <a:alpha val="60000"/>
                  </a:schemeClr>
                </a:solidFill>
              </a:rPr>
              <a:t>www.andrewsai.com</a:t>
            </a:r>
            <a:endParaRPr lang="en-GB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2" name="Shape 56">
            <a:extLst>
              <a:ext uri="{FF2B5EF4-FFF2-40B4-BE49-F238E27FC236}">
                <a16:creationId xmlns:a16="http://schemas.microsoft.com/office/drawing/2014/main" id="{81524498-6FB3-0346-AEEF-0DFAB1E93A15}"/>
              </a:ext>
            </a:extLst>
          </p:cNvPr>
          <p:cNvSpPr txBox="1">
            <a:spLocks/>
          </p:cNvSpPr>
          <p:nvPr/>
        </p:nvSpPr>
        <p:spPr>
          <a:xfrm>
            <a:off x="698041" y="0"/>
            <a:ext cx="9381789" cy="10204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841247" rtl="0" eaLnBrk="1" latinLnBrk="0" hangingPunct="1">
              <a:spcBef>
                <a:spcPct val="0"/>
              </a:spcBef>
              <a:buNone/>
              <a:defRPr sz="368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lang="et-EE" sz="4800" b="0" dirty="0" err="1">
                <a:solidFill>
                  <a:schemeClr val="bg1"/>
                </a:solidFill>
                <a:highlight>
                  <a:srgbClr val="008080"/>
                </a:highlight>
              </a:rPr>
              <a:t>The</a:t>
            </a:r>
            <a:r>
              <a:rPr lang="et-EE" sz="4800" b="0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et-EE" sz="4800" b="0" dirty="0" err="1">
                <a:solidFill>
                  <a:schemeClr val="bg1"/>
                </a:solidFill>
                <a:highlight>
                  <a:srgbClr val="008080"/>
                </a:highlight>
              </a:rPr>
              <a:t>FreshDirect</a:t>
            </a:r>
            <a:r>
              <a:rPr lang="et-EE" sz="4800" b="0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et-EE" sz="4800" b="0" dirty="0" err="1">
                <a:solidFill>
                  <a:schemeClr val="bg1"/>
                </a:solidFill>
                <a:highlight>
                  <a:srgbClr val="008080"/>
                </a:highlight>
              </a:rPr>
              <a:t>Case</a:t>
            </a:r>
            <a:endParaRPr lang="et-EE" sz="4800" b="0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3B58BB-4277-634C-8081-EAFEEC9F4D5E}"/>
              </a:ext>
            </a:extLst>
          </p:cNvPr>
          <p:cNvSpPr/>
          <p:nvPr/>
        </p:nvSpPr>
        <p:spPr>
          <a:xfrm>
            <a:off x="410576" y="4165373"/>
            <a:ext cx="1137036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GentiumBookBasic"/>
              </a:rPr>
              <a:t>Dell’s struggles as computers, customers, and the</a:t>
            </a:r>
            <a:r>
              <a:rPr lang="et-EE" dirty="0">
                <a:solidFill>
                  <a:srgbClr val="333333"/>
                </a:solidFill>
                <a:latin typeface="GentiumBookBasic"/>
              </a:rPr>
              <a:t> </a:t>
            </a:r>
            <a:r>
              <a:rPr lang="en-US" dirty="0">
                <a:solidFill>
                  <a:srgbClr val="333333"/>
                </a:solidFill>
                <a:latin typeface="GentiumBookBasic"/>
              </a:rPr>
              <a:t>product mix changed, all underscore the importance of continually assessing a</a:t>
            </a:r>
            <a:r>
              <a:rPr lang="et-EE" dirty="0">
                <a:solidFill>
                  <a:srgbClr val="333333"/>
                </a:solidFill>
                <a:latin typeface="GentiumBookBasic"/>
              </a:rPr>
              <a:t> </a:t>
            </a:r>
            <a:r>
              <a:rPr lang="en-US" dirty="0">
                <a:solidFill>
                  <a:srgbClr val="333333"/>
                </a:solidFill>
                <a:latin typeface="GentiumBookBasic"/>
              </a:rPr>
              <a:t>firm’s strategic position among changing market conditions. </a:t>
            </a:r>
          </a:p>
          <a:p>
            <a:endParaRPr lang="en-US" sz="3200" b="1" u="sng" dirty="0">
              <a:solidFill>
                <a:srgbClr val="333333"/>
              </a:solidFill>
              <a:latin typeface="GentiumBookBasic"/>
            </a:endParaRPr>
          </a:p>
          <a:p>
            <a:r>
              <a:rPr lang="en-US" sz="3200" b="1" u="sng" dirty="0">
                <a:solidFill>
                  <a:srgbClr val="333333"/>
                </a:solidFill>
                <a:latin typeface="GentiumBookBasic"/>
              </a:rPr>
              <a:t>There is no</a:t>
            </a:r>
            <a:r>
              <a:rPr lang="et-EE" sz="3200" b="1" u="sng" dirty="0">
                <a:solidFill>
                  <a:srgbClr val="333333"/>
                </a:solidFill>
                <a:latin typeface="GentiumBookBasic"/>
              </a:rPr>
              <a:t> </a:t>
            </a:r>
            <a:r>
              <a:rPr lang="en-US" sz="3200" b="1" u="sng" dirty="0">
                <a:solidFill>
                  <a:srgbClr val="333333"/>
                </a:solidFill>
                <a:latin typeface="GentiumBookBasic"/>
              </a:rPr>
              <a:t>guarantee that today’s winning strategy will dominate forever</a:t>
            </a:r>
            <a:endParaRPr lang="en-GB" sz="3200" b="1" u="sng" dirty="0"/>
          </a:p>
        </p:txBody>
      </p:sp>
      <p:sp>
        <p:nvSpPr>
          <p:cNvPr id="14" name="Shape 56">
            <a:extLst>
              <a:ext uri="{FF2B5EF4-FFF2-40B4-BE49-F238E27FC236}">
                <a16:creationId xmlns:a16="http://schemas.microsoft.com/office/drawing/2014/main" id="{68244783-410E-1147-8E65-D78FE9755F66}"/>
              </a:ext>
            </a:extLst>
          </p:cNvPr>
          <p:cNvSpPr txBox="1">
            <a:spLocks/>
          </p:cNvSpPr>
          <p:nvPr/>
        </p:nvSpPr>
        <p:spPr>
          <a:xfrm>
            <a:off x="623226" y="1235805"/>
            <a:ext cx="10309816" cy="2189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8412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8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hlinkClick r:id="rId3"/>
              </a:rPr>
              <a:t>The </a:t>
            </a:r>
            <a:r>
              <a:rPr lang="en-US" sz="2400" b="0" dirty="0" err="1">
                <a:hlinkClick r:id="rId3"/>
              </a:rPr>
              <a:t>FreshDirect</a:t>
            </a:r>
            <a:r>
              <a:rPr lang="en-US" sz="2400" b="0" dirty="0">
                <a:hlinkClick r:id="rId3"/>
              </a:rPr>
              <a:t> Case  - Strategic Positioning</a:t>
            </a:r>
            <a:endParaRPr lang="et-EE" sz="2400" b="0" dirty="0"/>
          </a:p>
          <a:p>
            <a:r>
              <a:rPr lang="et-EE" sz="2400" b="0" dirty="0">
                <a:hlinkClick r:id="rId4"/>
              </a:rPr>
              <a:t>FreshDirect Web address </a:t>
            </a:r>
            <a:endParaRPr lang="et-EE" sz="2400" b="0" dirty="0"/>
          </a:p>
          <a:p>
            <a:endParaRPr lang="et-EE" sz="4800" b="0" dirty="0">
              <a:solidFill>
                <a:srgbClr val="454C57"/>
              </a:solidFill>
            </a:endParaRPr>
          </a:p>
          <a:p>
            <a:pPr>
              <a:defRPr sz="1800" b="0">
                <a:solidFill>
                  <a:srgbClr val="000000"/>
                </a:solidFill>
              </a:defRPr>
            </a:pPr>
            <a:r>
              <a:rPr lang="et-EE" sz="2400" b="0" dirty="0">
                <a:hlinkClick r:id="rId5"/>
              </a:rPr>
              <a:t>Partnership with suppliers 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047286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69000"/>
                <a:hueMod val="108000"/>
                <a:satMod val="164000"/>
                <a:lumMod val="74000"/>
              </a:schemeClr>
              <a:schemeClr val="bg1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BB6C75-8822-4C52-9023-3D62A4428F5D}" type="datetime1">
              <a:rPr lang="en-GB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10/03/2019</a:t>
            </a:fld>
            <a:endParaRPr lang="en-GB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 err="1">
                <a:solidFill>
                  <a:schemeClr val="tx1">
                    <a:alpha val="60000"/>
                  </a:schemeClr>
                </a:solidFill>
              </a:rPr>
              <a:t>www.andrewsai.com</a:t>
            </a:r>
            <a:endParaRPr lang="en-GB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2" name="Shape 56">
            <a:extLst>
              <a:ext uri="{FF2B5EF4-FFF2-40B4-BE49-F238E27FC236}">
                <a16:creationId xmlns:a16="http://schemas.microsoft.com/office/drawing/2014/main" id="{81524498-6FB3-0346-AEEF-0DFAB1E93A15}"/>
              </a:ext>
            </a:extLst>
          </p:cNvPr>
          <p:cNvSpPr txBox="1">
            <a:spLocks/>
          </p:cNvSpPr>
          <p:nvPr/>
        </p:nvSpPr>
        <p:spPr>
          <a:xfrm>
            <a:off x="9006404" y="-126727"/>
            <a:ext cx="3289068" cy="5418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841247" rtl="0" eaLnBrk="1" latinLnBrk="0" hangingPunct="1">
              <a:spcBef>
                <a:spcPct val="0"/>
              </a:spcBef>
              <a:buNone/>
              <a:defRPr sz="368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lang="et-EE" sz="2400" b="0" dirty="0" err="1">
                <a:solidFill>
                  <a:schemeClr val="bg1"/>
                </a:solidFill>
                <a:highlight>
                  <a:srgbClr val="008080"/>
                </a:highlight>
              </a:rPr>
              <a:t>The</a:t>
            </a:r>
            <a:r>
              <a:rPr lang="et-EE" sz="2400" b="0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et-EE" sz="2400" b="0" dirty="0" err="1">
                <a:solidFill>
                  <a:schemeClr val="bg1"/>
                </a:solidFill>
                <a:highlight>
                  <a:srgbClr val="008080"/>
                </a:highlight>
              </a:rPr>
              <a:t>FreshDirect</a:t>
            </a:r>
            <a:r>
              <a:rPr lang="et-EE" sz="2400" b="0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et-EE" sz="2400" b="0" dirty="0" err="1">
                <a:solidFill>
                  <a:schemeClr val="bg1"/>
                </a:solidFill>
                <a:highlight>
                  <a:srgbClr val="008080"/>
                </a:highlight>
              </a:rPr>
              <a:t>Case</a:t>
            </a:r>
            <a:endParaRPr lang="et-EE" sz="2400" b="0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7" name="Shape 56">
            <a:extLst>
              <a:ext uri="{FF2B5EF4-FFF2-40B4-BE49-F238E27FC236}">
                <a16:creationId xmlns:a16="http://schemas.microsoft.com/office/drawing/2014/main" id="{CFA55906-4AE4-CB40-8997-C1080A99963D}"/>
              </a:ext>
            </a:extLst>
          </p:cNvPr>
          <p:cNvSpPr txBox="1">
            <a:spLocks/>
          </p:cNvSpPr>
          <p:nvPr/>
        </p:nvSpPr>
        <p:spPr>
          <a:xfrm>
            <a:off x="155876" y="144200"/>
            <a:ext cx="9875311" cy="8214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841247" rtl="0" eaLnBrk="1" latinLnBrk="0" hangingPunct="1">
              <a:spcBef>
                <a:spcPct val="0"/>
              </a:spcBef>
              <a:buNone/>
              <a:defRPr sz="368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lang="et-EE" sz="4800" b="0" dirty="0">
                <a:solidFill>
                  <a:srgbClr val="454C57"/>
                </a:solidFill>
              </a:rPr>
              <a:t>SWOT – </a:t>
            </a:r>
            <a:r>
              <a:rPr lang="et-EE" sz="4800" b="0" dirty="0" err="1">
                <a:solidFill>
                  <a:srgbClr val="454C57"/>
                </a:solidFill>
              </a:rPr>
              <a:t>FreshDirect</a:t>
            </a:r>
            <a:r>
              <a:rPr lang="et-EE" sz="4800" b="0" dirty="0">
                <a:solidFill>
                  <a:srgbClr val="454C57"/>
                </a:solidFill>
              </a:rPr>
              <a:t>- </a:t>
            </a:r>
            <a:r>
              <a:rPr lang="et-EE" sz="1800" b="0" dirty="0" err="1">
                <a:solidFill>
                  <a:srgbClr val="454C57"/>
                </a:solidFill>
              </a:rPr>
              <a:t>Matching</a:t>
            </a:r>
            <a:r>
              <a:rPr lang="et-EE" sz="1800" b="0" dirty="0">
                <a:solidFill>
                  <a:srgbClr val="454C57"/>
                </a:solidFill>
              </a:rPr>
              <a:t>/</a:t>
            </a:r>
            <a:r>
              <a:rPr lang="et-EE" sz="1800" b="0" dirty="0" err="1">
                <a:solidFill>
                  <a:srgbClr val="454C57"/>
                </a:solidFill>
              </a:rPr>
              <a:t>Converting</a:t>
            </a:r>
            <a:endParaRPr lang="et-EE" sz="1800" b="0" dirty="0">
              <a:solidFill>
                <a:srgbClr val="454C57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FAF5FE0-C852-E44A-8252-10638144C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63733"/>
              </p:ext>
            </p:extLst>
          </p:nvPr>
        </p:nvGraphicFramePr>
        <p:xfrm>
          <a:off x="290557" y="1071719"/>
          <a:ext cx="11801742" cy="56610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64520">
                  <a:extLst>
                    <a:ext uri="{9D8B030D-6E8A-4147-A177-3AD203B41FA5}">
                      <a16:colId xmlns:a16="http://schemas.microsoft.com/office/drawing/2014/main" val="2799018625"/>
                    </a:ext>
                  </a:extLst>
                </a:gridCol>
                <a:gridCol w="5837222">
                  <a:extLst>
                    <a:ext uri="{9D8B030D-6E8A-4147-A177-3AD203B41FA5}">
                      <a16:colId xmlns:a16="http://schemas.microsoft.com/office/drawing/2014/main" val="368647010"/>
                    </a:ext>
                  </a:extLst>
                </a:gridCol>
              </a:tblGrid>
              <a:tr h="31333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t-EE" sz="2000" dirty="0" err="1">
                          <a:effectLst/>
                        </a:rPr>
                        <a:t>Internal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09" marR="53209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t-EE" sz="2000" dirty="0">
                          <a:effectLst/>
                        </a:rPr>
                        <a:t>External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09" marR="53209" marT="0" marB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059455"/>
                  </a:ext>
                </a:extLst>
              </a:tr>
              <a:tr h="21928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t-EE" sz="1400" b="1">
                          <a:effectLst/>
                        </a:rPr>
                        <a:t>Strengths</a:t>
                      </a:r>
                      <a:endParaRPr lang="en-GB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09" marR="53209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t-EE" sz="1400" b="1" dirty="0">
                          <a:effectLst/>
                        </a:rPr>
                        <a:t>Opportunities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09" marR="53209" marT="0" marB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48168"/>
                  </a:ext>
                </a:extLst>
              </a:tr>
              <a:tr h="3506111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400" dirty="0">
                          <a:effectLst/>
                        </a:rPr>
                        <a:t>web-store front: one-click menus with semi-prepared meals -'Meals in 4 mins':ability to pull up prior grocery lists</a:t>
                      </a:r>
                      <a:endParaRPr lang="en-GB" sz="14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400" dirty="0">
                          <a:effectLst/>
                        </a:rPr>
                        <a:t>Firm's Iphone app</a:t>
                      </a:r>
                      <a:endParaRPr lang="en-GB" sz="14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400" dirty="0">
                          <a:effectLst/>
                        </a:rPr>
                        <a:t>vast warehouse in lower rent industrial area of queens</a:t>
                      </a:r>
                      <a:endParaRPr lang="en-GB" sz="14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400" dirty="0">
                          <a:effectLst/>
                        </a:rPr>
                        <a:t>next-day deliveries</a:t>
                      </a:r>
                      <a:endParaRPr lang="en-GB" sz="14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400" dirty="0">
                          <a:effectLst/>
                        </a:rPr>
                        <a:t>Short supply chain - Fresh goods selection from warehouse larger than local supermarket</a:t>
                      </a:r>
                      <a:endParaRPr lang="en-GB" sz="14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400" dirty="0">
                          <a:effectLst/>
                        </a:rPr>
                        <a:t>Artificial Intelligence software+some seven miles of fibre-optic cables linking systems and sensors, and supporting everything from bakin gto verifying orders</a:t>
                      </a:r>
                      <a:endParaRPr lang="en-GB" sz="14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400" dirty="0">
                          <a:effectLst/>
                        </a:rPr>
                        <a:t>benefits to suppliers -no middlemen</a:t>
                      </a:r>
                      <a:endParaRPr lang="en-GB" sz="14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400" dirty="0">
                          <a:effectLst/>
                        </a:rPr>
                        <a:t>no 'slotting fees' by suppliers</a:t>
                      </a:r>
                      <a:endParaRPr lang="en-GB" sz="14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400" dirty="0">
                          <a:effectLst/>
                        </a:rPr>
                        <a:t>600,00 payingn cutomers</a:t>
                      </a: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400" dirty="0">
                          <a:effectLst/>
                        </a:rPr>
                        <a:t>Scale advantages – economies of scale</a:t>
                      </a:r>
                      <a:endParaRPr lang="en-GB" sz="14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09" marR="53209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400" dirty="0">
                          <a:effectLst/>
                        </a:rPr>
                        <a:t>High prices of substitute products</a:t>
                      </a:r>
                      <a:endParaRPr lang="en-GB" sz="14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400" dirty="0">
                          <a:effectLst/>
                        </a:rPr>
                        <a:t>limited selection for buyers in brick and mortar stores</a:t>
                      </a:r>
                      <a:endParaRPr lang="en-GB" sz="14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400" dirty="0">
                          <a:effectLst/>
                        </a:rPr>
                        <a:t>time-strapped Manhattanites</a:t>
                      </a:r>
                      <a:endParaRPr lang="en-GB" sz="14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400" dirty="0">
                          <a:effectLst/>
                        </a:rPr>
                        <a:t>area shoppers without cars and keen to avoid traffic jams</a:t>
                      </a:r>
                      <a:endParaRPr lang="en-GB" sz="14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400" dirty="0">
                          <a:effectLst/>
                        </a:rPr>
                        <a:t>web not being only channel to reach customers</a:t>
                      </a:r>
                      <a:endParaRPr lang="en-GB" sz="14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400" dirty="0">
                          <a:effectLst/>
                        </a:rPr>
                        <a:t>apartments in NYC redesigned to receive deliveries of absent customers using secured freezers.</a:t>
                      </a:r>
                      <a:endParaRPr lang="en-GB" sz="14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400" dirty="0">
                          <a:effectLst/>
                        </a:rPr>
                        <a:t>High entry barriers</a:t>
                      </a:r>
                      <a:endParaRPr lang="en-GB" sz="14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400" dirty="0">
                          <a:effectLst/>
                        </a:rPr>
                        <a:t>high </a:t>
                      </a:r>
                      <a:r>
                        <a:rPr lang="et-EE" sz="1400" dirty="0" err="1">
                          <a:effectLst/>
                        </a:rPr>
                        <a:t>switching</a:t>
                      </a:r>
                      <a:r>
                        <a:rPr lang="et-EE" sz="1400" dirty="0">
                          <a:effectLst/>
                        </a:rPr>
                        <a:t> </a:t>
                      </a:r>
                      <a:r>
                        <a:rPr lang="et-EE" sz="1400" dirty="0" err="1">
                          <a:effectLst/>
                        </a:rPr>
                        <a:t>costs</a:t>
                      </a:r>
                      <a:endParaRPr lang="en-GB" sz="14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09" marR="53209" marT="0" marB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68556"/>
                  </a:ext>
                </a:extLst>
              </a:tr>
              <a:tr h="21928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t-EE" sz="1400" b="1" dirty="0">
                          <a:effectLst/>
                        </a:rPr>
                        <a:t>Weaknesses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09" marR="53209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t-EE" sz="1400" b="1" dirty="0">
                          <a:effectLst/>
                        </a:rPr>
                        <a:t>Threats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09" marR="53209" marT="0" marB="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255101"/>
                  </a:ext>
                </a:extLst>
              </a:tr>
              <a:tr h="1158496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400" dirty="0">
                          <a:effectLst/>
                        </a:rPr>
                        <a:t>low pricing </a:t>
                      </a:r>
                      <a:endParaRPr lang="en-GB" sz="14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400" dirty="0">
                          <a:effectLst/>
                        </a:rPr>
                        <a:t>capital outlay against revenue stream</a:t>
                      </a:r>
                      <a:endParaRPr lang="en-GB" sz="14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09" marR="53209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400" dirty="0">
                          <a:effectLst/>
                        </a:rPr>
                        <a:t>replication of business model</a:t>
                      </a:r>
                      <a:endParaRPr lang="en-GB" sz="14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400" dirty="0">
                          <a:effectLst/>
                        </a:rPr>
                        <a:t>traffic situation and product transportation+supply challenges</a:t>
                      </a:r>
                      <a:endParaRPr lang="en-GB" sz="14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400" dirty="0">
                          <a:effectLst/>
                        </a:rPr>
                        <a:t>suppliers </a:t>
                      </a: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1400" dirty="0">
                          <a:effectLst/>
                        </a:rPr>
                        <a:t>Short shelf life of food products</a:t>
                      </a:r>
                      <a:endParaRPr lang="en-GB" sz="14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209" marR="53209" marT="0" marB="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696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0825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</p:spPr>
        <p:txBody>
          <a:bodyPr anchor="ctr">
            <a:normAutofit/>
          </a:bodyPr>
          <a:lstStyle/>
          <a:p>
            <a:r>
              <a:rPr lang="en-GB" dirty="0"/>
              <a:t>PESTEL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4734" y="6355080"/>
            <a:ext cx="2594346" cy="304799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19BB6C75-8822-4C52-9023-3D62A4428F5D}" type="datetime1">
              <a:rPr lang="en-GB"/>
              <a:pPr algn="r">
                <a:spcAft>
                  <a:spcPts val="600"/>
                </a:spcAft>
              </a:pPr>
              <a:t>10/03/2019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355080"/>
            <a:ext cx="5107772" cy="3048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www.andrewsai.com</a:t>
            </a:r>
          </a:p>
        </p:txBody>
      </p:sp>
    </p:spTree>
    <p:extLst>
      <p:ext uri="{BB962C8B-B14F-4D97-AF65-F5344CB8AC3E}">
        <p14:creationId xmlns:p14="http://schemas.microsoft.com/office/powerpoint/2010/main" val="2651143472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</a:rPr>
              <a:t>PESTEL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6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20484-40EB-4090-AC20-29E71ABD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8250" y="6359311"/>
            <a:ext cx="4206240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9EF65-2EF7-41DA-B13D-66750A98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03339732-B9F3-42DD-8215-6BF68E8287C1}" type="datetime1">
              <a:rPr lang="en-US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chemeClr val="accent1"/>
              </a:solidFill>
            </a:endParaRPr>
          </a:p>
        </p:txBody>
      </p:sp>
      <p:graphicFrame>
        <p:nvGraphicFramePr>
          <p:cNvPr id="53" name="Shape 58">
            <a:extLst>
              <a:ext uri="{FF2B5EF4-FFF2-40B4-BE49-F238E27FC236}">
                <a16:creationId xmlns:a16="http://schemas.microsoft.com/office/drawing/2014/main" id="{4A28C831-9026-4CF1-8988-63B71E2A81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804863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1361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</p:spPr>
        <p:txBody>
          <a:bodyPr anchor="ctr">
            <a:normAutofit/>
          </a:bodyPr>
          <a:lstStyle/>
          <a:p>
            <a:r>
              <a:rPr lang="en-GB" dirty="0"/>
              <a:t>Porter’s Five Forces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4734" y="6355080"/>
            <a:ext cx="2594346" cy="304799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19BB6C75-8822-4C52-9023-3D62A4428F5D}" type="datetime1">
              <a:rPr lang="en-GB"/>
              <a:pPr algn="r">
                <a:spcAft>
                  <a:spcPts val="600"/>
                </a:spcAft>
              </a:pPr>
              <a:t>10/03/2019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355080"/>
            <a:ext cx="5107772" cy="3048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www.andrewsai.com</a:t>
            </a:r>
          </a:p>
        </p:txBody>
      </p:sp>
    </p:spTree>
    <p:extLst>
      <p:ext uri="{BB962C8B-B14F-4D97-AF65-F5344CB8AC3E}">
        <p14:creationId xmlns:p14="http://schemas.microsoft.com/office/powerpoint/2010/main" val="1715679263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Porter’s 5 Forces</a:t>
            </a:r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405AF-5539-4A97-8477-5C44AA8DF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6277601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194349-13E9-4560-A2AC-F80DA1E54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351370"/>
            <a:ext cx="6270662" cy="4154794"/>
          </a:xfrm>
          <a:prstGeom prst="rect">
            <a:avLst/>
          </a:prstGeom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0B9F70-5B11-4F32-BF17-4C563099D0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4CD6FB94-FDAC-40D1-B91C-72439876D966}" type="datetime1">
              <a:rPr lang="en-US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513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646" y="703489"/>
            <a:ext cx="4397828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900" dirty="0"/>
              <a:t>Module </a:t>
            </a:r>
            <a:br>
              <a:rPr lang="en-GB" sz="2900" dirty="0"/>
            </a:br>
            <a:br>
              <a:rPr lang="en-GB" sz="2900" dirty="0"/>
            </a:br>
            <a:br>
              <a:rPr lang="en-GB" sz="2900" dirty="0"/>
            </a:br>
            <a:r>
              <a:rPr lang="en-GB" sz="2900" dirty="0"/>
              <a:t>Information Systems and Enterprise Strategy</a:t>
            </a:r>
          </a:p>
        </p:txBody>
      </p:sp>
      <p:pic>
        <p:nvPicPr>
          <p:cNvPr id="40" name="Graphic 39" descr="Presentation with Checklist">
            <a:extLst>
              <a:ext uri="{FF2B5EF4-FFF2-40B4-BE49-F238E27FC236}">
                <a16:creationId xmlns:a16="http://schemas.microsoft.com/office/drawing/2014/main" id="{3DD67560-A884-4AF2-9C05-A89A6198B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854" y="703489"/>
            <a:ext cx="5450557" cy="5450557"/>
          </a:xfrm>
          <a:prstGeom prst="rect">
            <a:avLst/>
          </a:prstGeom>
          <a:effectLst/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0D88B9-8A3F-4D0E-95F3-AE701E2DA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5453650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alpha val="60000"/>
                  </a:schemeClr>
                </a:solidFill>
              </a:rPr>
              <a:t>www.andrewsai.com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E9E645-F135-4655-B393-501057FF29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2" y="6355080"/>
            <a:ext cx="2281767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3B5AA831-A986-407D-9AE0-E0AC66110904}" type="datetime1">
              <a:rPr lang="en-GB">
                <a:solidFill>
                  <a:srgbClr val="FFFFFF">
                    <a:alpha val="60000"/>
                  </a:srgb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678642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Porter’s Five Forces</a:t>
            </a:r>
          </a:p>
        </p:txBody>
      </p:sp>
      <p:sp>
        <p:nvSpPr>
          <p:cNvPr id="5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20484-40EB-4090-AC20-29E71ABD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6277601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37798E-9C6F-C443-BCCA-CECF2E22C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226198"/>
            <a:ext cx="6270662" cy="4405139"/>
          </a:xfrm>
          <a:prstGeom prst="rect">
            <a:avLst/>
          </a:prstGeom>
          <a:effectLst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9EF65-2EF7-41DA-B13D-66750A98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03339732-B9F3-42DD-8215-6BF68E8287C1}" type="datetime1">
              <a:rPr lang="en-US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068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69000"/>
                <a:hueMod val="108000"/>
                <a:satMod val="164000"/>
                <a:lumMod val="74000"/>
              </a:schemeClr>
              <a:schemeClr val="bg1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BB6C75-8822-4C52-9023-3D62A4428F5D}" type="datetime1">
              <a:rPr lang="en-GB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10/03/2019</a:t>
            </a:fld>
            <a:endParaRPr lang="en-GB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 err="1">
                <a:solidFill>
                  <a:schemeClr val="tx1">
                    <a:alpha val="60000"/>
                  </a:schemeClr>
                </a:solidFill>
              </a:rPr>
              <a:t>www.andrewsai.com</a:t>
            </a:r>
            <a:endParaRPr lang="en-GB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2" name="Shape 56">
            <a:extLst>
              <a:ext uri="{FF2B5EF4-FFF2-40B4-BE49-F238E27FC236}">
                <a16:creationId xmlns:a16="http://schemas.microsoft.com/office/drawing/2014/main" id="{81524498-6FB3-0346-AEEF-0DFAB1E93A15}"/>
              </a:ext>
            </a:extLst>
          </p:cNvPr>
          <p:cNvSpPr txBox="1">
            <a:spLocks/>
          </p:cNvSpPr>
          <p:nvPr/>
        </p:nvSpPr>
        <p:spPr>
          <a:xfrm>
            <a:off x="698041" y="0"/>
            <a:ext cx="9381789" cy="10204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841247" rtl="0" eaLnBrk="1" latinLnBrk="0" hangingPunct="1">
              <a:spcBef>
                <a:spcPct val="0"/>
              </a:spcBef>
              <a:buNone/>
              <a:defRPr sz="368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lang="et-EE" sz="4800" b="0" dirty="0" err="1">
                <a:solidFill>
                  <a:schemeClr val="bg1"/>
                </a:solidFill>
                <a:highlight>
                  <a:srgbClr val="008080"/>
                </a:highlight>
              </a:rPr>
              <a:t>The</a:t>
            </a:r>
            <a:r>
              <a:rPr lang="et-EE" sz="4800" b="0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et-EE" sz="4800" b="0" dirty="0" err="1">
                <a:solidFill>
                  <a:schemeClr val="bg1"/>
                </a:solidFill>
                <a:highlight>
                  <a:srgbClr val="008080"/>
                </a:highlight>
              </a:rPr>
              <a:t>FreshDirect</a:t>
            </a:r>
            <a:r>
              <a:rPr lang="et-EE" sz="4800" b="0" dirty="0">
                <a:solidFill>
                  <a:schemeClr val="bg1"/>
                </a:solidFill>
                <a:highlight>
                  <a:srgbClr val="008080"/>
                </a:highlight>
              </a:rPr>
              <a:t> </a:t>
            </a:r>
            <a:r>
              <a:rPr lang="et-EE" sz="4800" b="0" dirty="0" err="1">
                <a:solidFill>
                  <a:schemeClr val="bg1"/>
                </a:solidFill>
                <a:highlight>
                  <a:srgbClr val="008080"/>
                </a:highlight>
              </a:rPr>
              <a:t>Case</a:t>
            </a:r>
            <a:endParaRPr lang="et-EE" sz="4800" b="0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  <p:sp>
        <p:nvSpPr>
          <p:cNvPr id="14" name="Shape 56">
            <a:extLst>
              <a:ext uri="{FF2B5EF4-FFF2-40B4-BE49-F238E27FC236}">
                <a16:creationId xmlns:a16="http://schemas.microsoft.com/office/drawing/2014/main" id="{68244783-410E-1147-8E65-D78FE9755F66}"/>
              </a:ext>
            </a:extLst>
          </p:cNvPr>
          <p:cNvSpPr txBox="1">
            <a:spLocks/>
          </p:cNvSpPr>
          <p:nvPr/>
        </p:nvSpPr>
        <p:spPr>
          <a:xfrm>
            <a:off x="623226" y="1235805"/>
            <a:ext cx="10309816" cy="2189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8412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8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hlinkClick r:id="rId3"/>
              </a:rPr>
              <a:t>The </a:t>
            </a:r>
            <a:r>
              <a:rPr lang="en-US" sz="2400" b="0" dirty="0" err="1">
                <a:hlinkClick r:id="rId3"/>
              </a:rPr>
              <a:t>FreshDirect</a:t>
            </a:r>
            <a:r>
              <a:rPr lang="en-US" sz="2400" b="0" dirty="0">
                <a:hlinkClick r:id="rId3"/>
              </a:rPr>
              <a:t> Case  - Strategic Positioning</a:t>
            </a:r>
            <a:endParaRPr lang="et-EE" sz="2400" b="0" dirty="0"/>
          </a:p>
          <a:p>
            <a:r>
              <a:rPr lang="et-EE" sz="2400" b="0" dirty="0">
                <a:hlinkClick r:id="rId4"/>
              </a:rPr>
              <a:t>FreshDirect Web address </a:t>
            </a:r>
            <a:endParaRPr lang="et-EE" sz="2400" b="0" dirty="0"/>
          </a:p>
          <a:p>
            <a:endParaRPr lang="et-EE" sz="4800" b="0" dirty="0">
              <a:solidFill>
                <a:srgbClr val="454C57"/>
              </a:solidFill>
            </a:endParaRPr>
          </a:p>
          <a:p>
            <a:pPr>
              <a:defRPr sz="1800" b="0">
                <a:solidFill>
                  <a:srgbClr val="000000"/>
                </a:solidFill>
              </a:defRPr>
            </a:pPr>
            <a:r>
              <a:rPr lang="et-EE" sz="2400" b="0" dirty="0">
                <a:hlinkClick r:id="rId5"/>
              </a:rPr>
              <a:t>Partnership with suppliers 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4199616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0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5" name="Picture 10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6" name="Oval 10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7" name="Picture 11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28" name="Picture 11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29" name="Rectangle 11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0" name="Rectangle 116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56">
            <a:extLst>
              <a:ext uri="{FF2B5EF4-FFF2-40B4-BE49-F238E27FC236}">
                <a16:creationId xmlns:a16="http://schemas.microsoft.com/office/drawing/2014/main" id="{C9FC8F82-5CC8-6D45-895A-00476CBA0FF5}"/>
              </a:ext>
            </a:extLst>
          </p:cNvPr>
          <p:cNvSpPr txBox="1">
            <a:spLocks/>
          </p:cNvSpPr>
          <p:nvPr/>
        </p:nvSpPr>
        <p:spPr>
          <a:xfrm>
            <a:off x="8191925" y="1325880"/>
            <a:ext cx="3352375" cy="30665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841247" rtl="0" eaLnBrk="1" latinLnBrk="0" hangingPunct="1">
              <a:spcBef>
                <a:spcPct val="0"/>
              </a:spcBef>
              <a:buNone/>
              <a:defRPr sz="368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  <a:defRPr sz="1800" b="0">
                <a:solidFill>
                  <a:srgbClr val="000000"/>
                </a:solidFill>
              </a:defRPr>
            </a:pPr>
            <a:r>
              <a:rPr lang="en-US" sz="3000" b="0" i="0" kern="1200">
                <a:solidFill>
                  <a:srgbClr val="EBEBEB"/>
                </a:solidFill>
                <a:highlight>
                  <a:srgbClr val="008080"/>
                </a:highlight>
                <a:latin typeface="+mj-lt"/>
                <a:ea typeface="+mj-ea"/>
                <a:cs typeface="+mj-cs"/>
              </a:rPr>
              <a:t>The FreshDirect Case – Solution</a:t>
            </a:r>
          </a:p>
          <a:p>
            <a:pPr defTabSz="457200">
              <a:lnSpc>
                <a:spcPct val="90000"/>
              </a:lnSpc>
              <a:spcAft>
                <a:spcPts val="600"/>
              </a:spcAft>
              <a:defRPr sz="1800" b="0">
                <a:solidFill>
                  <a:srgbClr val="000000"/>
                </a:solidFill>
              </a:defRPr>
            </a:pPr>
            <a:endParaRPr lang="en-US" sz="3000" b="0" i="0" kern="1200">
              <a:solidFill>
                <a:srgbClr val="EBEBEB"/>
              </a:solidFill>
              <a:highlight>
                <a:srgbClr val="008080"/>
              </a:highlight>
              <a:latin typeface="+mj-lt"/>
              <a:ea typeface="+mj-ea"/>
              <a:cs typeface="+mj-cs"/>
            </a:endParaRPr>
          </a:p>
          <a:p>
            <a:pPr defTabSz="457200">
              <a:lnSpc>
                <a:spcPct val="90000"/>
              </a:lnSpc>
              <a:spcAft>
                <a:spcPts val="600"/>
              </a:spcAft>
              <a:defRPr sz="1800" b="0">
                <a:solidFill>
                  <a:srgbClr val="000000"/>
                </a:solidFill>
              </a:defRPr>
            </a:pPr>
            <a:r>
              <a:rPr lang="en-US" sz="3000" b="0" i="0" kern="1200">
                <a:solidFill>
                  <a:srgbClr val="EBEBEB"/>
                </a:solidFill>
                <a:highlight>
                  <a:srgbClr val="008080"/>
                </a:highlight>
                <a:latin typeface="+mj-lt"/>
                <a:ea typeface="+mj-ea"/>
                <a:cs typeface="+mj-cs"/>
              </a:rPr>
              <a:t>Using the  Porter’s 5 Forces</a:t>
            </a:r>
          </a:p>
        </p:txBody>
      </p:sp>
      <p:sp>
        <p:nvSpPr>
          <p:cNvPr id="13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2" name="Freeform: Shape 120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20484-40EB-4090-AC20-29E71ABD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6277601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9EF65-2EF7-41DA-B13D-66750A98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03339732-B9F3-42DD-8215-6BF68E8287C1}" type="datetime1">
              <a:rPr lang="en-US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07A2370-9B1A-BA4E-9020-780128401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05259"/>
              </p:ext>
            </p:extLst>
          </p:nvPr>
        </p:nvGraphicFramePr>
        <p:xfrm>
          <a:off x="643854" y="1053581"/>
          <a:ext cx="6270663" cy="4750375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3102470">
                  <a:extLst>
                    <a:ext uri="{9D8B030D-6E8A-4147-A177-3AD203B41FA5}">
                      <a16:colId xmlns:a16="http://schemas.microsoft.com/office/drawing/2014/main" val="1457421989"/>
                    </a:ext>
                  </a:extLst>
                </a:gridCol>
                <a:gridCol w="3168193">
                  <a:extLst>
                    <a:ext uri="{9D8B030D-6E8A-4147-A177-3AD203B41FA5}">
                      <a16:colId xmlns:a16="http://schemas.microsoft.com/office/drawing/2014/main" val="2309813481"/>
                    </a:ext>
                  </a:extLst>
                </a:gridCol>
              </a:tblGrid>
              <a:tr h="58593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t-EE" sz="1200" b="0" u="sng" cap="all" spc="150">
                          <a:solidFill>
                            <a:schemeClr val="lt1"/>
                          </a:solidFill>
                          <a:effectLst/>
                        </a:rPr>
                        <a:t>1. Competitive Rivalry -low</a:t>
                      </a:r>
                      <a:endParaRPr lang="en-GB" sz="1200" b="0" cap="all" spc="15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055" marR="78055" marT="78055" marB="7805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t-EE" sz="1200" b="0" u="sng" cap="all" spc="150">
                          <a:solidFill>
                            <a:schemeClr val="lt1"/>
                          </a:solidFill>
                          <a:effectLst/>
                        </a:rPr>
                        <a:t>3. Bargaining Power of Buyers – Low</a:t>
                      </a:r>
                      <a:endParaRPr lang="en-GB" sz="1200" b="0" cap="all" spc="15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055" marR="78055" marT="78055" marB="7805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942803"/>
                  </a:ext>
                </a:extLst>
              </a:tr>
              <a:tr h="1598458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900" b="1" cap="none" spc="0">
                          <a:solidFill>
                            <a:schemeClr val="tx1"/>
                          </a:solidFill>
                          <a:effectLst/>
                        </a:rPr>
                        <a:t>No viable competitors</a:t>
                      </a:r>
                      <a:endParaRPr lang="en-GB" sz="9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900" b="1" cap="none" spc="0">
                          <a:solidFill>
                            <a:schemeClr val="tx1"/>
                          </a:solidFill>
                          <a:effectLst/>
                        </a:rPr>
                        <a:t>Low industry growth</a:t>
                      </a:r>
                      <a:endParaRPr lang="en-GB" sz="9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900" b="1" cap="none" spc="0">
                          <a:solidFill>
                            <a:schemeClr val="tx1"/>
                          </a:solidFill>
                          <a:effectLst/>
                        </a:rPr>
                        <a:t>High fixed costs*- high delivery costs with low margins</a:t>
                      </a:r>
                      <a:endParaRPr lang="en-GB" sz="9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900" b="1" cap="none" spc="0">
                          <a:solidFill>
                            <a:schemeClr val="tx1"/>
                          </a:solidFill>
                          <a:effectLst/>
                        </a:rPr>
                        <a:t>High differentiation -excellent packaging and delivery with convenience.No phy. store</a:t>
                      </a:r>
                      <a:endParaRPr lang="en-GB" sz="9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900" b="1" cap="none" spc="0">
                          <a:solidFill>
                            <a:schemeClr val="tx1"/>
                          </a:solidFill>
                          <a:effectLst/>
                        </a:rPr>
                        <a:t>Low/No competition</a:t>
                      </a:r>
                      <a:endParaRPr lang="en-GB" sz="9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900" b="1" cap="none" spc="0">
                          <a:solidFill>
                            <a:schemeClr val="tx1"/>
                          </a:solidFill>
                          <a:effectLst/>
                        </a:rPr>
                        <a:t>High exit barriers</a:t>
                      </a:r>
                      <a:endParaRPr lang="en-GB" sz="9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900" b="1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9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055" marR="78055" marT="78055" marB="7805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900" cap="none" spc="0">
                          <a:solidFill>
                            <a:schemeClr val="tx1"/>
                          </a:solidFill>
                          <a:effectLst/>
                        </a:rPr>
                        <a:t>Many buyers – large customer base</a:t>
                      </a:r>
                      <a:endParaRPr lang="en-GB" sz="9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900" cap="none" spc="0">
                          <a:solidFill>
                            <a:schemeClr val="tx1"/>
                          </a:solidFill>
                          <a:effectLst/>
                        </a:rPr>
                        <a:t>High product differentiation – excellent packaging and delivery with convenience</a:t>
                      </a:r>
                      <a:endParaRPr lang="en-GB" sz="9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900" cap="none" spc="0">
                          <a:solidFill>
                            <a:schemeClr val="tx1"/>
                          </a:solidFill>
                          <a:effectLst/>
                        </a:rPr>
                        <a:t>Low competition</a:t>
                      </a:r>
                      <a:endParaRPr lang="en-GB" sz="9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900" cap="none" spc="0">
                          <a:solidFill>
                            <a:schemeClr val="tx1"/>
                          </a:solidFill>
                          <a:effectLst/>
                        </a:rPr>
                        <a:t>High switching costs – buying a car, traffic jams and old produce having been on shelf longer</a:t>
                      </a:r>
                      <a:endParaRPr lang="en-GB" sz="9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055" marR="78055" marT="78055" marB="7805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48543"/>
                  </a:ext>
                </a:extLst>
              </a:tr>
              <a:tr h="49432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t-EE" sz="900" b="1" u="sng" cap="none" spc="0">
                          <a:solidFill>
                            <a:schemeClr val="tx1"/>
                          </a:solidFill>
                          <a:effectLst/>
                        </a:rPr>
                        <a:t>2. Threat of New Entrants – Low</a:t>
                      </a:r>
                      <a:endParaRPr lang="en-GB" sz="9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055" marR="78055" marT="78055" marB="7805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t-EE" sz="900" b="1" u="sng" cap="none" spc="0">
                          <a:solidFill>
                            <a:schemeClr val="tx1"/>
                          </a:solidFill>
                          <a:effectLst/>
                        </a:rPr>
                        <a:t>4. Threat of Substitutes –Low</a:t>
                      </a:r>
                      <a:endParaRPr lang="en-GB" sz="9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t-EE" sz="900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055" marR="78055" marT="78055" marB="7805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641470"/>
                  </a:ext>
                </a:extLst>
              </a:tr>
              <a:tr h="705336">
                <a:tc rowSpan="3">
                  <a:txBody>
                    <a:bodyPr/>
                    <a:lstStyle/>
                    <a:p>
                      <a:pPr marL="0" lvl="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None/>
                        <a:tabLst>
                          <a:tab pos="457200" algn="l"/>
                        </a:tabLst>
                      </a:pPr>
                      <a:r>
                        <a:rPr lang="et-EE" sz="900" b="1" u="none" cap="none" spc="0">
                          <a:solidFill>
                            <a:schemeClr val="tx1"/>
                          </a:solidFill>
                          <a:effectLst/>
                        </a:rPr>
                        <a:t>     </a:t>
                      </a:r>
                      <a:r>
                        <a:rPr lang="et-EE" sz="900" b="1" u="sng" cap="none" spc="0">
                          <a:solidFill>
                            <a:schemeClr val="tx1"/>
                          </a:solidFill>
                          <a:effectLst/>
                        </a:rPr>
                        <a:t>Barriers to Entry </a:t>
                      </a:r>
                      <a:endParaRPr lang="et-EE" sz="9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900" b="1" cap="none" spc="0">
                          <a:solidFill>
                            <a:schemeClr val="tx1"/>
                          </a:solidFill>
                          <a:effectLst/>
                        </a:rPr>
                        <a:t>Scale advantages – serving 600,000+ customers</a:t>
                      </a:r>
                      <a:endParaRPr lang="en-GB" sz="9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900" b="1" cap="none" spc="0">
                          <a:solidFill>
                            <a:schemeClr val="tx1"/>
                          </a:solidFill>
                          <a:effectLst/>
                        </a:rPr>
                        <a:t>Differentiation – offering fresh farm produce, reputation for delivery</a:t>
                      </a:r>
                      <a:endParaRPr lang="en-GB" sz="9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900" b="1" cap="none" spc="0">
                          <a:solidFill>
                            <a:schemeClr val="tx1"/>
                          </a:solidFill>
                          <a:effectLst/>
                        </a:rPr>
                        <a:t>Capital requirements - the firm spent 75 million dollars building infrastructure before it could serve a single customer</a:t>
                      </a:r>
                      <a:endParaRPr lang="en-GB" sz="9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900" b="1" cap="none" spc="0">
                          <a:solidFill>
                            <a:schemeClr val="tx1"/>
                          </a:solidFill>
                          <a:effectLst/>
                        </a:rPr>
                        <a:t>Access to distribution channels – offering benefits to suppliers. Partnerships with suppliers</a:t>
                      </a:r>
                      <a:endParaRPr lang="en-GB" sz="9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900" b="1" cap="none" spc="0">
                          <a:solidFill>
                            <a:schemeClr val="tx1"/>
                          </a:solidFill>
                          <a:effectLst/>
                        </a:rPr>
                        <a:t>Cost advantages – low cost strategy</a:t>
                      </a:r>
                      <a:endParaRPr lang="en-GB" sz="900" b="1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1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9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055" marR="78055" marT="78055" marB="7805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900" cap="none" spc="0">
                          <a:solidFill>
                            <a:schemeClr val="tx1"/>
                          </a:solidFill>
                          <a:effectLst/>
                        </a:rPr>
                        <a:t>Store - with old produce</a:t>
                      </a:r>
                      <a:endParaRPr lang="en-GB" sz="9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900" cap="none" spc="0">
                          <a:solidFill>
                            <a:schemeClr val="tx1"/>
                          </a:solidFill>
                          <a:effectLst/>
                        </a:rPr>
                        <a:t>High switching costs</a:t>
                      </a:r>
                      <a:endParaRPr lang="en-GB" sz="9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055" marR="78055" marT="78055" marB="7805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406419"/>
                  </a:ext>
                </a:extLst>
              </a:tr>
              <a:tr h="38895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t-EE" sz="900" u="sng" kern="1200" cap="none" spc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t-EE" sz="900" b="1" u="sng" cap="none" spc="0">
                          <a:solidFill>
                            <a:schemeClr val="tx1"/>
                          </a:solidFill>
                          <a:effectLst/>
                        </a:rPr>
                        <a:t>5. Bargaining power of suppliers - high</a:t>
                      </a:r>
                      <a:endParaRPr lang="en-GB" sz="9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055" marR="78055" marT="78055" marB="7805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20407"/>
                  </a:ext>
                </a:extLst>
              </a:tr>
              <a:tr h="97736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900" kern="1200" cap="none" spc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t-EE" sz="900" cap="none" spc="0">
                          <a:solidFill>
                            <a:schemeClr val="tx1"/>
                          </a:solidFill>
                          <a:effectLst/>
                        </a:rPr>
                        <a:t>Many suppliers - deals</a:t>
                      </a:r>
                      <a:endParaRPr lang="en-GB" sz="9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t-EE" sz="900" cap="none" spc="0">
                          <a:solidFill>
                            <a:schemeClr val="tx1"/>
                          </a:solidFill>
                          <a:effectLst/>
                        </a:rPr>
                        <a:t>Option to switch into clent's business – forward intergration</a:t>
                      </a:r>
                      <a:endParaRPr lang="en-GB" sz="9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9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8055" marR="78055" marT="78055" marB="7805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734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262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</p:spPr>
        <p:txBody>
          <a:bodyPr anchor="ctr">
            <a:normAutofit/>
          </a:bodyPr>
          <a:lstStyle/>
          <a:p>
            <a:r>
              <a:rPr lang="en-GB"/>
              <a:t>McFarlan’s Strategic Grid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4734" y="6355080"/>
            <a:ext cx="2594346" cy="304799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19BB6C75-8822-4C52-9023-3D62A4428F5D}" type="datetime1">
              <a:rPr lang="en-GB" smtClean="0"/>
              <a:pPr algn="r">
                <a:spcAft>
                  <a:spcPts val="600"/>
                </a:spcAft>
              </a:pPr>
              <a:t>10/03/2019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355080"/>
            <a:ext cx="5107772" cy="3048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www.andrewsai.com</a:t>
            </a:r>
          </a:p>
        </p:txBody>
      </p:sp>
    </p:spTree>
    <p:extLst>
      <p:ext uri="{BB962C8B-B14F-4D97-AF65-F5344CB8AC3E}">
        <p14:creationId xmlns:p14="http://schemas.microsoft.com/office/powerpoint/2010/main" val="596826616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7" name="Oval 8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MacFarlan’s Grid</a:t>
            </a:r>
          </a:p>
        </p:txBody>
      </p: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E5F6A-190F-4C53-843B-4A25CD604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7172" name="Picture 4" descr="Image result for macfarlans grid">
            <a:extLst>
              <a:ext uri="{FF2B5EF4-FFF2-40B4-BE49-F238E27FC236}">
                <a16:creationId xmlns:a16="http://schemas.microsoft.com/office/drawing/2014/main" id="{51D88A44-B183-43B7-AD38-9ADB8EFD4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92" y="1619522"/>
            <a:ext cx="6275584" cy="362414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314A74-3851-49CC-806C-166BE89D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2" y="6355080"/>
            <a:ext cx="2281767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24BEA3E7-D86D-4DC7-A6E9-9A1175F108CE}" type="datetime1">
              <a:rPr lang="en-US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850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86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2F2F2"/>
                </a:solidFill>
              </a:rPr>
              <a:t>MacFarlan’s Grid</a:t>
            </a:r>
          </a:p>
        </p:txBody>
      </p:sp>
      <p:sp>
        <p:nvSpPr>
          <p:cNvPr id="149" name="Rectangle 88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0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92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E5F6A-190F-4C53-843B-4A25CD604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3861" y="6355080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314A74-3851-49CC-806C-166BE89D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24BEA3E7-D86D-4DC7-A6E9-9A1175F108CE}" type="datetime1">
              <a:rPr lang="en-US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chemeClr val="accent1"/>
              </a:solidFill>
            </a:endParaRPr>
          </a:p>
        </p:txBody>
      </p:sp>
      <p:graphicFrame>
        <p:nvGraphicFramePr>
          <p:cNvPr id="152" name="Shape 58">
            <a:extLst>
              <a:ext uri="{FF2B5EF4-FFF2-40B4-BE49-F238E27FC236}">
                <a16:creationId xmlns:a16="http://schemas.microsoft.com/office/drawing/2014/main" id="{A8463A63-A96F-4218-B0DD-4FD733B11D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2699401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1028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69000"/>
                <a:hueMod val="108000"/>
                <a:satMod val="164000"/>
                <a:lumMod val="74000"/>
              </a:schemeClr>
              <a:schemeClr val="bg1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500"/>
              <a:t>Value Chain – Position Audit</a:t>
            </a:r>
            <a:br>
              <a:rPr lang="en-GB" sz="4500"/>
            </a:br>
            <a:br>
              <a:rPr lang="en-GB" sz="4500"/>
            </a:br>
            <a:r>
              <a:rPr lang="en-GB" sz="4500"/>
              <a:t>Critical Success Factors (CSFs)</a:t>
            </a:r>
            <a:br>
              <a:rPr lang="en-GB" sz="4500"/>
            </a:br>
            <a:br>
              <a:rPr lang="en-GB" sz="4500"/>
            </a:br>
            <a:r>
              <a:rPr lang="en-GB" sz="4500"/>
              <a:t>Ansoff’s Growth Strategies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BB6C75-8822-4C52-9023-3D62A4428F5D}" type="datetime1">
              <a:rPr lang="en-GB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10/03/2019</a:t>
            </a:fld>
            <a:endParaRPr lang="en-GB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alpha val="60000"/>
                  </a:schemeClr>
                </a:solidFill>
              </a:rPr>
              <a:t>www.andrewsai.com</a:t>
            </a:r>
          </a:p>
        </p:txBody>
      </p:sp>
    </p:spTree>
    <p:extLst>
      <p:ext uri="{BB962C8B-B14F-4D97-AF65-F5344CB8AC3E}">
        <p14:creationId xmlns:p14="http://schemas.microsoft.com/office/powerpoint/2010/main" val="1436754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</p:spPr>
        <p:txBody>
          <a:bodyPr anchor="ctr">
            <a:normAutofit/>
          </a:bodyPr>
          <a:lstStyle/>
          <a:p>
            <a:r>
              <a:rPr lang="en-GB"/>
              <a:t>Porter’s Value Chain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4734" y="6355080"/>
            <a:ext cx="2594346" cy="304799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19BB6C75-8822-4C52-9023-3D62A4428F5D}" type="datetime1">
              <a:rPr lang="en-GB" smtClean="0"/>
              <a:pPr algn="r">
                <a:spcAft>
                  <a:spcPts val="600"/>
                </a:spcAft>
              </a:pPr>
              <a:t>10/03/2019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355080"/>
            <a:ext cx="5107772" cy="3048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www.andrewsai.com</a:t>
            </a:r>
          </a:p>
        </p:txBody>
      </p:sp>
    </p:spTree>
    <p:extLst>
      <p:ext uri="{BB962C8B-B14F-4D97-AF65-F5344CB8AC3E}">
        <p14:creationId xmlns:p14="http://schemas.microsoft.com/office/powerpoint/2010/main" val="4136202808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Porter’s Value Chain </a:t>
            </a: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C3EED-88BA-4543-BFF6-A5203FA6A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249AAF-3B58-485E-80B5-15D1D4B16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1178823"/>
            <a:ext cx="6275584" cy="4505547"/>
          </a:xfrm>
          <a:prstGeom prst="rect">
            <a:avLst/>
          </a:prstGeom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66FE5-B189-4768-B35C-27B24F3DCD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2" y="6355080"/>
            <a:ext cx="2281767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6697E4FC-52EF-4A75-927E-5DA0C6006EB2}" type="datetime1">
              <a:rPr lang="en-US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522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Freeform: Shape 63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727CD446-48FC-4043-AEC4-24B8A8897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41" y="301530"/>
            <a:ext cx="11186445" cy="76795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More Approaches to Strategy?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C426D098-9156-6D4B-9B09-6DBE0247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8867858" y="3078481"/>
            <a:ext cx="3566160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fld id="{FD257672-C201-4570-A60F-FEFD70335819}" type="datetime1">
              <a:rPr lang="en-US" b="0" i="0" kern="1200">
                <a:solidFill>
                  <a:schemeClr val="bg2">
                    <a:alpha val="80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3/10/19</a:t>
            </a:fld>
            <a:endParaRPr lang="en-US" b="0" i="0" kern="1200">
              <a:solidFill>
                <a:schemeClr val="bg2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8C8B739B-932E-B14B-B4A1-C9C7BC7E2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549750" y="3627119"/>
            <a:ext cx="4663440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chemeClr val="bg2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530515-719B-AC4E-8E5E-AFD534BA6AEB}"/>
              </a:ext>
            </a:extLst>
          </p:cNvPr>
          <p:cNvSpPr/>
          <p:nvPr/>
        </p:nvSpPr>
        <p:spPr>
          <a:xfrm>
            <a:off x="233239" y="1442937"/>
            <a:ext cx="9845839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5255">
              <a:defRPr sz="1800">
                <a:solidFill>
                  <a:srgbClr val="000000"/>
                </a:solidFill>
              </a:defRPr>
            </a:pPr>
            <a:r>
              <a:rPr lang="et-EE" dirty="0" err="1">
                <a:solidFill>
                  <a:srgbClr val="002060"/>
                </a:solidFill>
              </a:rPr>
              <a:t>It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is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an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analytical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framework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for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decomposing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an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organisation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into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its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individual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activities</a:t>
            </a:r>
            <a:r>
              <a:rPr lang="et-EE" dirty="0">
                <a:solidFill>
                  <a:srgbClr val="002060"/>
                </a:solidFill>
              </a:rPr>
              <a:t> and </a:t>
            </a:r>
            <a:r>
              <a:rPr lang="et-EE" dirty="0" err="1">
                <a:solidFill>
                  <a:srgbClr val="002060"/>
                </a:solidFill>
              </a:rPr>
              <a:t>determining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value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added</a:t>
            </a:r>
            <a:r>
              <a:rPr lang="et-EE" dirty="0">
                <a:solidFill>
                  <a:srgbClr val="002060"/>
                </a:solidFill>
              </a:rPr>
              <a:t> at </a:t>
            </a:r>
            <a:r>
              <a:rPr lang="et-EE" dirty="0" err="1">
                <a:solidFill>
                  <a:srgbClr val="002060"/>
                </a:solidFill>
              </a:rPr>
              <a:t>each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stage</a:t>
            </a:r>
            <a:r>
              <a:rPr lang="et-EE" dirty="0">
                <a:solidFill>
                  <a:srgbClr val="002060"/>
                </a:solidFill>
              </a:rPr>
              <a:t>.</a:t>
            </a:r>
          </a:p>
          <a:p>
            <a:pPr defTabSz="905255">
              <a:defRPr sz="1800">
                <a:solidFill>
                  <a:srgbClr val="000000"/>
                </a:solidFill>
              </a:defRPr>
            </a:pPr>
            <a:r>
              <a:rPr lang="et-EE" dirty="0" err="1">
                <a:solidFill>
                  <a:srgbClr val="002060"/>
                </a:solidFill>
              </a:rPr>
              <a:t>Makes</a:t>
            </a:r>
            <a:r>
              <a:rPr lang="et-EE" dirty="0">
                <a:solidFill>
                  <a:srgbClr val="002060"/>
                </a:solidFill>
              </a:rPr>
              <a:t> a </a:t>
            </a:r>
            <a:r>
              <a:rPr lang="et-EE" dirty="0" err="1">
                <a:solidFill>
                  <a:srgbClr val="002060"/>
                </a:solidFill>
              </a:rPr>
              <a:t>distinction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between</a:t>
            </a:r>
            <a:r>
              <a:rPr lang="et-EE" dirty="0">
                <a:solidFill>
                  <a:srgbClr val="002060"/>
                </a:solidFill>
              </a:rPr>
              <a:t>:</a:t>
            </a:r>
          </a:p>
          <a:p>
            <a:pPr marL="342900" indent="-342900" defTabSz="905255"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t-EE" b="1" u="sng" dirty="0" err="1">
                <a:solidFill>
                  <a:srgbClr val="002060"/>
                </a:solidFill>
              </a:rPr>
              <a:t>primary</a:t>
            </a:r>
            <a:r>
              <a:rPr lang="et-EE" b="1" u="sng" dirty="0">
                <a:solidFill>
                  <a:srgbClr val="002060"/>
                </a:solidFill>
              </a:rPr>
              <a:t> </a:t>
            </a:r>
            <a:r>
              <a:rPr lang="et-EE" b="1" u="sng" dirty="0" err="1">
                <a:solidFill>
                  <a:srgbClr val="002060"/>
                </a:solidFill>
              </a:rPr>
              <a:t>activities</a:t>
            </a:r>
            <a:r>
              <a:rPr lang="et-EE" b="1" u="sng" dirty="0">
                <a:solidFill>
                  <a:srgbClr val="002060"/>
                </a:solidFill>
              </a:rPr>
              <a:t> </a:t>
            </a:r>
            <a:r>
              <a:rPr lang="et-EE" dirty="0">
                <a:solidFill>
                  <a:srgbClr val="002060"/>
                </a:solidFill>
              </a:rPr>
              <a:t>– </a:t>
            </a:r>
            <a:r>
              <a:rPr lang="et-EE" dirty="0" err="1">
                <a:solidFill>
                  <a:srgbClr val="002060"/>
                </a:solidFill>
              </a:rPr>
              <a:t>which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contribute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directly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to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getting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goods</a:t>
            </a:r>
            <a:r>
              <a:rPr lang="et-EE" dirty="0">
                <a:solidFill>
                  <a:srgbClr val="002060"/>
                </a:solidFill>
              </a:rPr>
              <a:t> and </a:t>
            </a:r>
            <a:r>
              <a:rPr lang="et-EE" dirty="0" err="1">
                <a:solidFill>
                  <a:srgbClr val="002060"/>
                </a:solidFill>
              </a:rPr>
              <a:t>services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closer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to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customer</a:t>
            </a:r>
            <a:r>
              <a:rPr lang="et-EE" dirty="0">
                <a:solidFill>
                  <a:srgbClr val="002060"/>
                </a:solidFill>
              </a:rPr>
              <a:t> (</a:t>
            </a:r>
            <a:r>
              <a:rPr lang="et-EE" dirty="0" err="1">
                <a:solidFill>
                  <a:srgbClr val="002060"/>
                </a:solidFill>
              </a:rPr>
              <a:t>physical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creation</a:t>
            </a:r>
            <a:r>
              <a:rPr lang="et-EE" dirty="0">
                <a:solidFill>
                  <a:srgbClr val="002060"/>
                </a:solidFill>
              </a:rPr>
              <a:t> of a </a:t>
            </a:r>
            <a:r>
              <a:rPr lang="et-EE" dirty="0" err="1">
                <a:solidFill>
                  <a:srgbClr val="002060"/>
                </a:solidFill>
              </a:rPr>
              <a:t>product</a:t>
            </a:r>
            <a:r>
              <a:rPr lang="et-EE" dirty="0">
                <a:solidFill>
                  <a:srgbClr val="002060"/>
                </a:solidFill>
              </a:rPr>
              <a:t>, marketing and </a:t>
            </a:r>
            <a:r>
              <a:rPr lang="et-EE" dirty="0" err="1">
                <a:solidFill>
                  <a:srgbClr val="002060"/>
                </a:solidFill>
              </a:rPr>
              <a:t>delivery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to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buyers</a:t>
            </a:r>
            <a:r>
              <a:rPr lang="et-EE" dirty="0">
                <a:solidFill>
                  <a:srgbClr val="002060"/>
                </a:solidFill>
              </a:rPr>
              <a:t>, </a:t>
            </a:r>
            <a:r>
              <a:rPr lang="et-EE" dirty="0" err="1">
                <a:solidFill>
                  <a:srgbClr val="002060"/>
                </a:solidFill>
              </a:rPr>
              <a:t>support</a:t>
            </a:r>
            <a:r>
              <a:rPr lang="et-EE" dirty="0">
                <a:solidFill>
                  <a:srgbClr val="002060"/>
                </a:solidFill>
              </a:rPr>
              <a:t> and </a:t>
            </a:r>
            <a:r>
              <a:rPr lang="et-EE" dirty="0" err="1">
                <a:solidFill>
                  <a:srgbClr val="002060"/>
                </a:solidFill>
              </a:rPr>
              <a:t>servicing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after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sales</a:t>
            </a:r>
            <a:r>
              <a:rPr lang="et-EE" dirty="0">
                <a:solidFill>
                  <a:srgbClr val="002060"/>
                </a:solidFill>
              </a:rPr>
              <a:t>), and</a:t>
            </a:r>
          </a:p>
          <a:p>
            <a:pPr marL="342900" indent="-342900" defTabSz="905255">
              <a:buAutoNum type="arabicPeriod"/>
              <a:defRPr sz="1800">
                <a:solidFill>
                  <a:srgbClr val="000000"/>
                </a:solidFill>
              </a:defRPr>
            </a:pPr>
            <a:endParaRPr lang="et-EE" dirty="0">
              <a:solidFill>
                <a:srgbClr val="002060"/>
              </a:solidFill>
            </a:endParaRPr>
          </a:p>
          <a:p>
            <a:pPr marL="742950" lvl="1" indent="-285750" defTabSz="905255"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pPr>
            <a:r>
              <a:rPr lang="et-EE" b="1" u="sng" dirty="0" err="1">
                <a:solidFill>
                  <a:srgbClr val="002060"/>
                </a:solidFill>
              </a:rPr>
              <a:t>Inbound</a:t>
            </a:r>
            <a:r>
              <a:rPr lang="et-EE" b="1" u="sng" dirty="0">
                <a:solidFill>
                  <a:srgbClr val="002060"/>
                </a:solidFill>
              </a:rPr>
              <a:t> </a:t>
            </a:r>
            <a:r>
              <a:rPr lang="et-EE" b="1" u="sng" dirty="0" err="1">
                <a:solidFill>
                  <a:srgbClr val="002060"/>
                </a:solidFill>
              </a:rPr>
              <a:t>logistics</a:t>
            </a:r>
            <a:r>
              <a:rPr lang="et-EE" b="1" u="sng" dirty="0">
                <a:solidFill>
                  <a:srgbClr val="002060"/>
                </a:solidFill>
              </a:rPr>
              <a:t> </a:t>
            </a:r>
            <a:r>
              <a:rPr lang="et-EE" dirty="0">
                <a:solidFill>
                  <a:srgbClr val="002060"/>
                </a:solidFill>
              </a:rPr>
              <a:t>– </a:t>
            </a:r>
            <a:r>
              <a:rPr lang="et-EE" dirty="0" err="1">
                <a:solidFill>
                  <a:srgbClr val="002060"/>
                </a:solidFill>
              </a:rPr>
              <a:t>receiving</a:t>
            </a:r>
            <a:r>
              <a:rPr lang="et-EE" dirty="0">
                <a:solidFill>
                  <a:srgbClr val="002060"/>
                </a:solidFill>
              </a:rPr>
              <a:t>, </a:t>
            </a:r>
            <a:r>
              <a:rPr lang="et-EE" dirty="0" err="1">
                <a:solidFill>
                  <a:srgbClr val="002060"/>
                </a:solidFill>
              </a:rPr>
              <a:t>storing</a:t>
            </a:r>
            <a:r>
              <a:rPr lang="et-EE" dirty="0">
                <a:solidFill>
                  <a:srgbClr val="002060"/>
                </a:solidFill>
              </a:rPr>
              <a:t> and </a:t>
            </a:r>
            <a:r>
              <a:rPr lang="et-EE" dirty="0" err="1">
                <a:solidFill>
                  <a:srgbClr val="002060"/>
                </a:solidFill>
              </a:rPr>
              <a:t>expediting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materials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to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point</a:t>
            </a:r>
            <a:r>
              <a:rPr lang="et-EE" dirty="0">
                <a:solidFill>
                  <a:srgbClr val="002060"/>
                </a:solidFill>
              </a:rPr>
              <a:t> of </a:t>
            </a:r>
            <a:r>
              <a:rPr lang="et-EE" dirty="0" err="1">
                <a:solidFill>
                  <a:srgbClr val="002060"/>
                </a:solidFill>
              </a:rPr>
              <a:t>manufacture</a:t>
            </a:r>
            <a:r>
              <a:rPr lang="et-EE" dirty="0">
                <a:solidFill>
                  <a:srgbClr val="002060"/>
                </a:solidFill>
              </a:rPr>
              <a:t> of </a:t>
            </a: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goods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or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service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being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produced</a:t>
            </a:r>
            <a:endParaRPr lang="et-EE" dirty="0">
              <a:solidFill>
                <a:srgbClr val="002060"/>
              </a:solidFill>
            </a:endParaRPr>
          </a:p>
          <a:p>
            <a:pPr marL="742950" lvl="1" indent="-285750" defTabSz="905255"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pPr>
            <a:r>
              <a:rPr lang="et-EE" b="1" u="sng" dirty="0" err="1">
                <a:solidFill>
                  <a:srgbClr val="002060"/>
                </a:solidFill>
              </a:rPr>
              <a:t>Operations</a:t>
            </a:r>
            <a:r>
              <a:rPr lang="et-EE" dirty="0">
                <a:solidFill>
                  <a:srgbClr val="002060"/>
                </a:solidFill>
              </a:rPr>
              <a:t> – </a:t>
            </a:r>
            <a:r>
              <a:rPr lang="et-EE" dirty="0" err="1">
                <a:solidFill>
                  <a:srgbClr val="002060"/>
                </a:solidFill>
              </a:rPr>
              <a:t>transforming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inputs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into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finished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goods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or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services</a:t>
            </a:r>
            <a:endParaRPr lang="et-EE" dirty="0">
              <a:solidFill>
                <a:srgbClr val="002060"/>
              </a:solidFill>
            </a:endParaRPr>
          </a:p>
          <a:p>
            <a:pPr marL="742950" lvl="1" indent="-285750" defTabSz="905255"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pPr>
            <a:r>
              <a:rPr lang="et-EE" b="1" u="sng" dirty="0" err="1">
                <a:solidFill>
                  <a:srgbClr val="002060"/>
                </a:solidFill>
              </a:rPr>
              <a:t>Outbound</a:t>
            </a:r>
            <a:r>
              <a:rPr lang="et-EE" b="1" u="sng" dirty="0">
                <a:solidFill>
                  <a:srgbClr val="002060"/>
                </a:solidFill>
              </a:rPr>
              <a:t> </a:t>
            </a:r>
            <a:r>
              <a:rPr lang="et-EE" b="1" u="sng" dirty="0" err="1">
                <a:solidFill>
                  <a:srgbClr val="002060"/>
                </a:solidFill>
              </a:rPr>
              <a:t>logistics</a:t>
            </a:r>
            <a:r>
              <a:rPr lang="et-EE" b="1" u="sng" dirty="0">
                <a:solidFill>
                  <a:srgbClr val="002060"/>
                </a:solidFill>
              </a:rPr>
              <a:t> </a:t>
            </a:r>
            <a:r>
              <a:rPr lang="et-EE" dirty="0">
                <a:solidFill>
                  <a:srgbClr val="002060"/>
                </a:solidFill>
              </a:rPr>
              <a:t>-  </a:t>
            </a:r>
            <a:r>
              <a:rPr lang="et-EE" dirty="0" err="1">
                <a:solidFill>
                  <a:srgbClr val="002060"/>
                </a:solidFill>
              </a:rPr>
              <a:t>storing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finished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products</a:t>
            </a:r>
            <a:r>
              <a:rPr lang="et-EE" dirty="0">
                <a:solidFill>
                  <a:srgbClr val="002060"/>
                </a:solidFill>
              </a:rPr>
              <a:t> and </a:t>
            </a:r>
            <a:r>
              <a:rPr lang="et-EE" dirty="0" err="1">
                <a:solidFill>
                  <a:srgbClr val="002060"/>
                </a:solidFill>
              </a:rPr>
              <a:t>distributing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goods</a:t>
            </a:r>
            <a:r>
              <a:rPr lang="et-EE" dirty="0">
                <a:solidFill>
                  <a:srgbClr val="002060"/>
                </a:solidFill>
              </a:rPr>
              <a:t> and </a:t>
            </a:r>
            <a:r>
              <a:rPr lang="et-EE" dirty="0" err="1">
                <a:solidFill>
                  <a:srgbClr val="002060"/>
                </a:solidFill>
              </a:rPr>
              <a:t>services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to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customer</a:t>
            </a:r>
            <a:endParaRPr lang="et-EE" dirty="0">
              <a:solidFill>
                <a:srgbClr val="002060"/>
              </a:solidFill>
            </a:endParaRPr>
          </a:p>
          <a:p>
            <a:pPr marL="742950" lvl="1" indent="-285750" defTabSz="905255"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pPr>
            <a:r>
              <a:rPr lang="et-EE" b="1" u="sng" dirty="0">
                <a:solidFill>
                  <a:srgbClr val="002060"/>
                </a:solidFill>
              </a:rPr>
              <a:t>Marketing and </a:t>
            </a:r>
            <a:r>
              <a:rPr lang="et-EE" b="1" u="sng" dirty="0" err="1">
                <a:solidFill>
                  <a:srgbClr val="002060"/>
                </a:solidFill>
              </a:rPr>
              <a:t>sales</a:t>
            </a:r>
            <a:r>
              <a:rPr lang="et-EE" b="1" u="sng" dirty="0">
                <a:solidFill>
                  <a:srgbClr val="002060"/>
                </a:solidFill>
              </a:rPr>
              <a:t> </a:t>
            </a:r>
            <a:r>
              <a:rPr lang="et-EE" dirty="0">
                <a:solidFill>
                  <a:srgbClr val="002060"/>
                </a:solidFill>
              </a:rPr>
              <a:t>-  </a:t>
            </a:r>
            <a:r>
              <a:rPr lang="et-EE" dirty="0" err="1">
                <a:solidFill>
                  <a:srgbClr val="002060"/>
                </a:solidFill>
              </a:rPr>
              <a:t>promotion</a:t>
            </a:r>
            <a:r>
              <a:rPr lang="et-EE" dirty="0">
                <a:solidFill>
                  <a:srgbClr val="002060"/>
                </a:solidFill>
              </a:rPr>
              <a:t> and </a:t>
            </a:r>
            <a:r>
              <a:rPr lang="et-EE" dirty="0" err="1">
                <a:solidFill>
                  <a:srgbClr val="002060"/>
                </a:solidFill>
              </a:rPr>
              <a:t>sales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activities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that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allow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potential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customer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to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buy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product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or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service</a:t>
            </a:r>
            <a:endParaRPr lang="et-EE" dirty="0">
              <a:solidFill>
                <a:srgbClr val="002060"/>
              </a:solidFill>
            </a:endParaRPr>
          </a:p>
          <a:p>
            <a:pPr marL="742950" lvl="1" indent="-285750" defTabSz="905255"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pPr>
            <a:r>
              <a:rPr lang="et-EE" b="1" u="sng" dirty="0">
                <a:solidFill>
                  <a:srgbClr val="002060"/>
                </a:solidFill>
              </a:rPr>
              <a:t>Service</a:t>
            </a:r>
            <a:r>
              <a:rPr lang="et-EE" dirty="0">
                <a:solidFill>
                  <a:srgbClr val="002060"/>
                </a:solidFill>
              </a:rPr>
              <a:t> – </a:t>
            </a:r>
            <a:r>
              <a:rPr lang="et-EE" dirty="0" err="1">
                <a:solidFill>
                  <a:srgbClr val="002060"/>
                </a:solidFill>
              </a:rPr>
              <a:t>after-sales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service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to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maintain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or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enhance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product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value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for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customer</a:t>
            </a:r>
            <a:endParaRPr lang="et-EE" dirty="0">
              <a:solidFill>
                <a:srgbClr val="002060"/>
              </a:solidFill>
            </a:endParaRPr>
          </a:p>
          <a:p>
            <a:pPr marL="742950" lvl="1" indent="-285750" defTabSz="905255"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pPr>
            <a:endParaRPr lang="et-EE" sz="1400" dirty="0">
              <a:solidFill>
                <a:srgbClr val="002060"/>
              </a:solidFill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r>
              <a:rPr lang="et-EE" sz="1400" dirty="0">
                <a:solidFill>
                  <a:srgbClr val="002060"/>
                </a:solidFill>
              </a:rPr>
              <a:t> </a:t>
            </a:r>
            <a:endParaRPr lang="et-EE" sz="1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833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E9E645-F135-4655-B393-501057FF2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AA831-A986-407D-9AE0-E0AC66110904}" type="datetime1">
              <a:rPr lang="en-GB" smtClean="0"/>
              <a:t>10/03/2019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0D88B9-8A3F-4D0E-95F3-AE701E2DA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74ADDD-D212-E047-900B-F2726AFC7138}"/>
              </a:ext>
            </a:extLst>
          </p:cNvPr>
          <p:cNvSpPr/>
          <p:nvPr/>
        </p:nvSpPr>
        <p:spPr>
          <a:xfrm>
            <a:off x="448888" y="1305098"/>
            <a:ext cx="8688924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5255">
              <a:defRPr sz="1800">
                <a:solidFill>
                  <a:srgbClr val="000000"/>
                </a:solidFill>
              </a:defRPr>
            </a:pPr>
            <a:r>
              <a:rPr lang="et-EE" sz="2000" b="1" dirty="0">
                <a:solidFill>
                  <a:srgbClr val="454C57"/>
                </a:solidFill>
              </a:rPr>
              <a:t>Part 1- </a:t>
            </a:r>
            <a:r>
              <a:rPr lang="et-EE" sz="2000" b="1" dirty="0" err="1">
                <a:solidFill>
                  <a:srgbClr val="454C57"/>
                </a:solidFill>
              </a:rPr>
              <a:t>Ice</a:t>
            </a:r>
            <a:r>
              <a:rPr lang="et-EE" sz="2000" b="1" dirty="0">
                <a:solidFill>
                  <a:srgbClr val="454C57"/>
                </a:solidFill>
              </a:rPr>
              <a:t> </a:t>
            </a:r>
            <a:r>
              <a:rPr lang="et-EE" sz="2000" b="1" dirty="0" err="1">
                <a:solidFill>
                  <a:srgbClr val="454C57"/>
                </a:solidFill>
              </a:rPr>
              <a:t>breaker</a:t>
            </a:r>
            <a:r>
              <a:rPr lang="et-EE" sz="2000" b="1" dirty="0">
                <a:solidFill>
                  <a:srgbClr val="454C57"/>
                </a:solidFill>
              </a:rPr>
              <a:t> + </a:t>
            </a:r>
            <a:r>
              <a:rPr lang="et-EE" sz="2000" b="1" dirty="0" err="1">
                <a:solidFill>
                  <a:srgbClr val="454C57"/>
                </a:solidFill>
              </a:rPr>
              <a:t>Introduction</a:t>
            </a:r>
            <a:r>
              <a:rPr lang="et-EE" sz="2000" b="1" dirty="0">
                <a:solidFill>
                  <a:srgbClr val="454C57"/>
                </a:solidFill>
              </a:rPr>
              <a:t> </a:t>
            </a:r>
            <a:r>
              <a:rPr lang="et-EE" sz="2000" b="1" dirty="0" err="1">
                <a:solidFill>
                  <a:srgbClr val="454C57"/>
                </a:solidFill>
              </a:rPr>
              <a:t>to</a:t>
            </a:r>
            <a:r>
              <a:rPr lang="et-EE" sz="2000" b="1" dirty="0">
                <a:solidFill>
                  <a:srgbClr val="454C57"/>
                </a:solidFill>
              </a:rPr>
              <a:t> BIS (30 </a:t>
            </a:r>
            <a:r>
              <a:rPr lang="et-EE" sz="2000" b="1" dirty="0" err="1">
                <a:solidFill>
                  <a:srgbClr val="454C57"/>
                </a:solidFill>
              </a:rPr>
              <a:t>mins</a:t>
            </a:r>
            <a:r>
              <a:rPr lang="et-EE" sz="2000" b="1" dirty="0">
                <a:solidFill>
                  <a:srgbClr val="454C57"/>
                </a:solidFill>
              </a:rPr>
              <a:t>)</a:t>
            </a:r>
          </a:p>
          <a:p>
            <a:pPr defTabSz="905255">
              <a:defRPr sz="1800">
                <a:solidFill>
                  <a:srgbClr val="000000"/>
                </a:solidFill>
              </a:defRPr>
            </a:pPr>
            <a:endParaRPr lang="et-EE" sz="2000" b="1" dirty="0">
              <a:solidFill>
                <a:srgbClr val="454C57"/>
              </a:solidFill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r>
              <a:rPr lang="et-EE" sz="2000" b="1" dirty="0">
                <a:solidFill>
                  <a:srgbClr val="454C57"/>
                </a:solidFill>
              </a:rPr>
              <a:t>Part 2 – </a:t>
            </a:r>
            <a:r>
              <a:rPr lang="et-EE" sz="2000" b="1" dirty="0" err="1">
                <a:solidFill>
                  <a:srgbClr val="454C57"/>
                </a:solidFill>
              </a:rPr>
              <a:t>Data</a:t>
            </a:r>
            <a:r>
              <a:rPr lang="et-EE" sz="2000" b="1" dirty="0">
                <a:solidFill>
                  <a:srgbClr val="454C57"/>
                </a:solidFill>
              </a:rPr>
              <a:t>, </a:t>
            </a:r>
            <a:r>
              <a:rPr lang="et-EE" sz="2000" b="1" dirty="0" err="1">
                <a:solidFill>
                  <a:srgbClr val="454C57"/>
                </a:solidFill>
              </a:rPr>
              <a:t>Information</a:t>
            </a:r>
            <a:r>
              <a:rPr lang="et-EE" sz="2000" b="1" dirty="0">
                <a:solidFill>
                  <a:srgbClr val="454C57"/>
                </a:solidFill>
              </a:rPr>
              <a:t> and </a:t>
            </a:r>
            <a:r>
              <a:rPr lang="et-EE" sz="2000" b="1" dirty="0" err="1">
                <a:solidFill>
                  <a:srgbClr val="454C57"/>
                </a:solidFill>
              </a:rPr>
              <a:t>knowledge</a:t>
            </a:r>
            <a:r>
              <a:rPr lang="en-GB" sz="2000" b="1" dirty="0">
                <a:solidFill>
                  <a:srgbClr val="454C57"/>
                </a:solidFill>
              </a:rPr>
              <a:t> </a:t>
            </a:r>
            <a:r>
              <a:rPr lang="et-EE" sz="2000" b="1" dirty="0">
                <a:solidFill>
                  <a:srgbClr val="454C57"/>
                </a:solidFill>
              </a:rPr>
              <a:t>(1 </a:t>
            </a:r>
            <a:r>
              <a:rPr lang="et-EE" sz="2000" b="1" dirty="0" err="1">
                <a:solidFill>
                  <a:srgbClr val="454C57"/>
                </a:solidFill>
              </a:rPr>
              <a:t>hour</a:t>
            </a:r>
            <a:r>
              <a:rPr lang="et-EE" sz="2000" b="1" dirty="0">
                <a:solidFill>
                  <a:srgbClr val="454C57"/>
                </a:solidFill>
              </a:rPr>
              <a:t>, 30 </a:t>
            </a:r>
            <a:r>
              <a:rPr lang="et-EE" sz="2000" b="1" dirty="0" err="1">
                <a:solidFill>
                  <a:srgbClr val="454C57"/>
                </a:solidFill>
              </a:rPr>
              <a:t>mins</a:t>
            </a:r>
            <a:r>
              <a:rPr lang="et-EE" sz="2000" b="1" dirty="0">
                <a:solidFill>
                  <a:srgbClr val="454C57"/>
                </a:solidFill>
              </a:rPr>
              <a:t>)</a:t>
            </a:r>
          </a:p>
          <a:p>
            <a:pPr defTabSz="905255">
              <a:defRPr sz="1800">
                <a:solidFill>
                  <a:srgbClr val="000000"/>
                </a:solidFill>
              </a:defRPr>
            </a:pPr>
            <a:endParaRPr lang="et-EE" sz="2000" b="1" dirty="0">
              <a:solidFill>
                <a:srgbClr val="454C57"/>
              </a:solidFill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r>
              <a:rPr lang="et-EE" sz="2000" b="1" i="1" dirty="0" err="1">
                <a:solidFill>
                  <a:srgbClr val="454C57"/>
                </a:solidFill>
                <a:highlight>
                  <a:srgbClr val="00FF00"/>
                </a:highlight>
              </a:rPr>
              <a:t>Short</a:t>
            </a:r>
            <a:r>
              <a:rPr lang="et-EE" sz="2000" b="1" i="1" dirty="0">
                <a:solidFill>
                  <a:srgbClr val="454C57"/>
                </a:solidFill>
                <a:highlight>
                  <a:srgbClr val="00FF00"/>
                </a:highlight>
              </a:rPr>
              <a:t> </a:t>
            </a:r>
            <a:r>
              <a:rPr lang="et-EE" sz="2000" b="1" i="1" dirty="0" err="1">
                <a:solidFill>
                  <a:srgbClr val="454C57"/>
                </a:solidFill>
                <a:highlight>
                  <a:srgbClr val="00FF00"/>
                </a:highlight>
              </a:rPr>
              <a:t>Break</a:t>
            </a:r>
            <a:r>
              <a:rPr lang="et-EE" sz="2000" b="1" i="1" dirty="0">
                <a:solidFill>
                  <a:srgbClr val="454C57"/>
                </a:solidFill>
                <a:highlight>
                  <a:srgbClr val="00FF00"/>
                </a:highlight>
              </a:rPr>
              <a:t> </a:t>
            </a:r>
            <a:r>
              <a:rPr lang="et-EE" sz="2000" b="1" dirty="0">
                <a:solidFill>
                  <a:srgbClr val="454C57"/>
                </a:solidFill>
                <a:highlight>
                  <a:srgbClr val="00FF00"/>
                </a:highlight>
              </a:rPr>
              <a:t>(5 </a:t>
            </a:r>
            <a:r>
              <a:rPr lang="et-EE" sz="2000" b="1" dirty="0" err="1">
                <a:solidFill>
                  <a:srgbClr val="454C57"/>
                </a:solidFill>
                <a:highlight>
                  <a:srgbClr val="00FF00"/>
                </a:highlight>
              </a:rPr>
              <a:t>mins</a:t>
            </a:r>
            <a:r>
              <a:rPr lang="et-EE" sz="2000" b="1" dirty="0">
                <a:solidFill>
                  <a:srgbClr val="454C57"/>
                </a:solidFill>
                <a:highlight>
                  <a:srgbClr val="00FF00"/>
                </a:highlight>
              </a:rPr>
              <a:t>)</a:t>
            </a:r>
            <a:endParaRPr lang="et-EE" sz="2000" b="1" i="1" dirty="0">
              <a:solidFill>
                <a:srgbClr val="454C57"/>
              </a:solidFill>
              <a:highlight>
                <a:srgbClr val="00FF00"/>
              </a:highlight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endParaRPr lang="et-EE" sz="2000" b="1" dirty="0">
              <a:solidFill>
                <a:srgbClr val="454C57"/>
              </a:solidFill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endParaRPr lang="et-EE" sz="2000" b="1" dirty="0">
              <a:solidFill>
                <a:srgbClr val="454C57"/>
              </a:solidFill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r>
              <a:rPr lang="et-EE" sz="2000" b="1" dirty="0">
                <a:solidFill>
                  <a:srgbClr val="454C57"/>
                </a:solidFill>
              </a:rPr>
              <a:t>Part 3 - </a:t>
            </a:r>
            <a:r>
              <a:rPr lang="et-EE" sz="2000" b="1" dirty="0" err="1">
                <a:solidFill>
                  <a:srgbClr val="454C57"/>
                </a:solidFill>
              </a:rPr>
              <a:t>Strategy</a:t>
            </a:r>
            <a:r>
              <a:rPr lang="et-EE" sz="2000" b="1" dirty="0">
                <a:solidFill>
                  <a:srgbClr val="454C57"/>
                </a:solidFill>
              </a:rPr>
              <a:t> and </a:t>
            </a:r>
            <a:r>
              <a:rPr lang="et-EE" sz="2000" b="1" dirty="0" err="1">
                <a:solidFill>
                  <a:srgbClr val="454C57"/>
                </a:solidFill>
              </a:rPr>
              <a:t>competitiveness</a:t>
            </a:r>
            <a:r>
              <a:rPr lang="en-GB" sz="2000" b="1" dirty="0">
                <a:solidFill>
                  <a:srgbClr val="454C57"/>
                </a:solidFill>
              </a:rPr>
              <a:t> </a:t>
            </a:r>
            <a:r>
              <a:rPr lang="et-EE" sz="2000" b="1" dirty="0">
                <a:solidFill>
                  <a:srgbClr val="454C57"/>
                </a:solidFill>
              </a:rPr>
              <a:t>(1 </a:t>
            </a:r>
            <a:r>
              <a:rPr lang="et-EE" sz="2000" b="1" dirty="0" err="1">
                <a:solidFill>
                  <a:srgbClr val="454C57"/>
                </a:solidFill>
              </a:rPr>
              <a:t>hour</a:t>
            </a:r>
            <a:r>
              <a:rPr lang="et-EE" sz="2000" b="1" dirty="0">
                <a:solidFill>
                  <a:srgbClr val="454C57"/>
                </a:solidFill>
              </a:rPr>
              <a:t>, 30 </a:t>
            </a:r>
            <a:r>
              <a:rPr lang="et-EE" sz="2000" b="1" dirty="0" err="1">
                <a:solidFill>
                  <a:srgbClr val="454C57"/>
                </a:solidFill>
              </a:rPr>
              <a:t>mins</a:t>
            </a:r>
            <a:r>
              <a:rPr lang="et-EE" sz="2000" b="1" dirty="0">
                <a:solidFill>
                  <a:srgbClr val="454C57"/>
                </a:solidFill>
              </a:rPr>
              <a:t>)</a:t>
            </a:r>
            <a:endParaRPr lang="en-GB" sz="2000" b="1" dirty="0">
              <a:solidFill>
                <a:srgbClr val="454C57"/>
              </a:solidFill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endParaRPr lang="et-EE" b="1" dirty="0">
              <a:solidFill>
                <a:srgbClr val="454C57"/>
              </a:solidFill>
            </a:endParaRPr>
          </a:p>
          <a:p>
            <a:pPr marL="742950" lvl="1" indent="-285750" defTabSz="905255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t-EE" b="1" dirty="0" err="1">
                <a:solidFill>
                  <a:srgbClr val="454C57"/>
                </a:solidFill>
              </a:rPr>
              <a:t>Levels</a:t>
            </a:r>
            <a:r>
              <a:rPr lang="et-EE" b="1" dirty="0">
                <a:solidFill>
                  <a:srgbClr val="454C57"/>
                </a:solidFill>
              </a:rPr>
              <a:t> of </a:t>
            </a:r>
            <a:r>
              <a:rPr lang="et-EE" b="1" dirty="0" err="1">
                <a:solidFill>
                  <a:srgbClr val="454C57"/>
                </a:solidFill>
              </a:rPr>
              <a:t>Strategy</a:t>
            </a:r>
            <a:endParaRPr lang="et-EE" b="1" dirty="0">
              <a:solidFill>
                <a:srgbClr val="454C57"/>
              </a:solidFill>
            </a:endParaRPr>
          </a:p>
          <a:p>
            <a:pPr marL="742950" lvl="1" indent="-285750" defTabSz="905255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t-EE" b="1" dirty="0" err="1">
                <a:solidFill>
                  <a:srgbClr val="454C57"/>
                </a:solidFill>
              </a:rPr>
              <a:t>Developing</a:t>
            </a:r>
            <a:r>
              <a:rPr lang="et-EE" b="1" dirty="0">
                <a:solidFill>
                  <a:srgbClr val="454C57"/>
                </a:solidFill>
              </a:rPr>
              <a:t> </a:t>
            </a:r>
            <a:r>
              <a:rPr lang="et-EE" b="1" dirty="0" err="1">
                <a:solidFill>
                  <a:srgbClr val="454C57"/>
                </a:solidFill>
              </a:rPr>
              <a:t>Strategy</a:t>
            </a:r>
            <a:endParaRPr lang="et-EE" b="1" dirty="0">
              <a:solidFill>
                <a:srgbClr val="454C57"/>
              </a:solidFill>
            </a:endParaRPr>
          </a:p>
          <a:p>
            <a:pPr marL="742950" lvl="1" indent="-285750" defTabSz="905255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t-EE" b="1" dirty="0" err="1">
                <a:solidFill>
                  <a:srgbClr val="454C57"/>
                </a:solidFill>
              </a:rPr>
              <a:t>Environmental</a:t>
            </a:r>
            <a:r>
              <a:rPr lang="et-EE" b="1" dirty="0">
                <a:solidFill>
                  <a:srgbClr val="454C57"/>
                </a:solidFill>
              </a:rPr>
              <a:t> </a:t>
            </a:r>
            <a:r>
              <a:rPr lang="et-EE" b="1" dirty="0" err="1">
                <a:solidFill>
                  <a:srgbClr val="454C57"/>
                </a:solidFill>
              </a:rPr>
              <a:t>Analysis</a:t>
            </a:r>
            <a:endParaRPr lang="et-EE" b="1" dirty="0">
              <a:solidFill>
                <a:srgbClr val="454C57"/>
              </a:solidFill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endParaRPr lang="et-EE" b="1" dirty="0">
              <a:solidFill>
                <a:srgbClr val="454C57"/>
              </a:solidFill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endParaRPr lang="en-GB" b="1" dirty="0">
              <a:solidFill>
                <a:srgbClr val="454C57"/>
              </a:solidFill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endParaRPr lang="et-EE" b="1" dirty="0">
              <a:solidFill>
                <a:srgbClr val="454C57"/>
              </a:solidFill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endParaRPr lang="et-EE" b="1" dirty="0">
              <a:solidFill>
                <a:srgbClr val="454C57"/>
              </a:solidFill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endParaRPr lang="et-EE" b="1" dirty="0">
              <a:solidFill>
                <a:srgbClr val="454C57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F938A-ABED-754B-8148-A266AD0B42BB}"/>
              </a:ext>
            </a:extLst>
          </p:cNvPr>
          <p:cNvSpPr/>
          <p:nvPr/>
        </p:nvSpPr>
        <p:spPr>
          <a:xfrm>
            <a:off x="448888" y="252439"/>
            <a:ext cx="8314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5255">
              <a:defRPr sz="1800">
                <a:solidFill>
                  <a:srgbClr val="000000"/>
                </a:solidFill>
              </a:defRPr>
            </a:pPr>
            <a:r>
              <a:rPr lang="en-US" sz="3600" b="1" dirty="0">
                <a:solidFill>
                  <a:srgbClr val="454C57"/>
                </a:solidFill>
              </a:rPr>
              <a:t>Plan for Today</a:t>
            </a:r>
            <a:endParaRPr lang="et-EE" sz="3600" b="1" dirty="0">
              <a:solidFill>
                <a:srgbClr val="454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748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Freeform: Shape 63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727CD446-48FC-4043-AEC4-24B8A8897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41" y="301530"/>
            <a:ext cx="11186445" cy="76795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More Approaches to Strategy?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C426D098-9156-6D4B-9B09-6DBE0247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8867858" y="3078481"/>
            <a:ext cx="3566160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fld id="{FD257672-C201-4570-A60F-FEFD70335819}" type="datetime1">
              <a:rPr lang="en-US" b="0" i="0" kern="1200">
                <a:solidFill>
                  <a:schemeClr val="bg2">
                    <a:alpha val="80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3/10/19</a:t>
            </a:fld>
            <a:endParaRPr lang="en-US" b="0" i="0" kern="1200">
              <a:solidFill>
                <a:schemeClr val="bg2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8C8B739B-932E-B14B-B4A1-C9C7BC7E2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549750" y="3627119"/>
            <a:ext cx="4663440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chemeClr val="bg2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530515-719B-AC4E-8E5E-AFD534BA6AEB}"/>
              </a:ext>
            </a:extLst>
          </p:cNvPr>
          <p:cNvSpPr/>
          <p:nvPr/>
        </p:nvSpPr>
        <p:spPr>
          <a:xfrm>
            <a:off x="233239" y="1442937"/>
            <a:ext cx="984583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5255">
              <a:defRPr sz="1800">
                <a:solidFill>
                  <a:srgbClr val="000000"/>
                </a:solidFill>
              </a:defRPr>
            </a:pPr>
            <a:r>
              <a:rPr lang="et-EE" sz="2000" dirty="0">
                <a:solidFill>
                  <a:srgbClr val="002060"/>
                </a:solidFill>
              </a:rPr>
              <a:t>2. </a:t>
            </a:r>
            <a:r>
              <a:rPr lang="et-EE" sz="2000" b="1" u="sng" dirty="0" err="1">
                <a:solidFill>
                  <a:srgbClr val="002060"/>
                </a:solidFill>
              </a:rPr>
              <a:t>Support</a:t>
            </a:r>
            <a:r>
              <a:rPr lang="et-EE" sz="2000" b="1" u="sng" dirty="0">
                <a:solidFill>
                  <a:srgbClr val="002060"/>
                </a:solidFill>
              </a:rPr>
              <a:t> </a:t>
            </a:r>
            <a:r>
              <a:rPr lang="et-EE" sz="2000" b="1" u="sng" dirty="0" err="1">
                <a:solidFill>
                  <a:srgbClr val="002060"/>
                </a:solidFill>
              </a:rPr>
              <a:t>activities</a:t>
            </a:r>
            <a:r>
              <a:rPr lang="et-EE" sz="2000" b="1" u="sng" dirty="0">
                <a:solidFill>
                  <a:srgbClr val="002060"/>
                </a:solidFill>
              </a:rPr>
              <a:t> </a:t>
            </a:r>
            <a:r>
              <a:rPr lang="et-EE" sz="2000" dirty="0">
                <a:solidFill>
                  <a:srgbClr val="002060"/>
                </a:solidFill>
              </a:rPr>
              <a:t>-  </a:t>
            </a:r>
            <a:r>
              <a:rPr lang="et-EE" sz="2000" dirty="0" err="1">
                <a:solidFill>
                  <a:srgbClr val="002060"/>
                </a:solidFill>
              </a:rPr>
              <a:t>which</a:t>
            </a:r>
            <a:r>
              <a:rPr lang="et-EE" sz="2000" dirty="0">
                <a:solidFill>
                  <a:srgbClr val="002060"/>
                </a:solidFill>
              </a:rPr>
              <a:t> </a:t>
            </a:r>
            <a:r>
              <a:rPr lang="et-EE" sz="2000" dirty="0" err="1">
                <a:solidFill>
                  <a:srgbClr val="002060"/>
                </a:solidFill>
              </a:rPr>
              <a:t>provide</a:t>
            </a:r>
            <a:r>
              <a:rPr lang="et-EE" sz="2000" dirty="0">
                <a:solidFill>
                  <a:srgbClr val="002060"/>
                </a:solidFill>
              </a:rPr>
              <a:t> </a:t>
            </a:r>
            <a:r>
              <a:rPr lang="et-EE" sz="2000" dirty="0" err="1">
                <a:solidFill>
                  <a:srgbClr val="002060"/>
                </a:solidFill>
              </a:rPr>
              <a:t>the</a:t>
            </a:r>
            <a:r>
              <a:rPr lang="et-EE" sz="2000" dirty="0">
                <a:solidFill>
                  <a:srgbClr val="002060"/>
                </a:solidFill>
              </a:rPr>
              <a:t> </a:t>
            </a:r>
            <a:r>
              <a:rPr lang="et-EE" sz="2000" dirty="0" err="1">
                <a:solidFill>
                  <a:srgbClr val="002060"/>
                </a:solidFill>
              </a:rPr>
              <a:t>inputs</a:t>
            </a:r>
            <a:r>
              <a:rPr lang="et-EE" sz="2000" dirty="0">
                <a:solidFill>
                  <a:srgbClr val="002060"/>
                </a:solidFill>
              </a:rPr>
              <a:t> and </a:t>
            </a:r>
            <a:r>
              <a:rPr lang="et-EE" sz="2000" dirty="0" err="1">
                <a:solidFill>
                  <a:srgbClr val="002060"/>
                </a:solidFill>
              </a:rPr>
              <a:t>infrastructure</a:t>
            </a:r>
            <a:r>
              <a:rPr lang="et-EE" sz="2000" dirty="0">
                <a:solidFill>
                  <a:srgbClr val="002060"/>
                </a:solidFill>
              </a:rPr>
              <a:t> </a:t>
            </a:r>
            <a:r>
              <a:rPr lang="et-EE" sz="2000" dirty="0" err="1">
                <a:solidFill>
                  <a:srgbClr val="002060"/>
                </a:solidFill>
              </a:rPr>
              <a:t>that</a:t>
            </a:r>
            <a:r>
              <a:rPr lang="et-EE" sz="2000" dirty="0">
                <a:solidFill>
                  <a:srgbClr val="002060"/>
                </a:solidFill>
              </a:rPr>
              <a:t> </a:t>
            </a:r>
            <a:r>
              <a:rPr lang="et-EE" sz="2000" dirty="0" err="1">
                <a:solidFill>
                  <a:srgbClr val="002060"/>
                </a:solidFill>
              </a:rPr>
              <a:t>allow</a:t>
            </a:r>
            <a:r>
              <a:rPr lang="et-EE" sz="2000" dirty="0">
                <a:solidFill>
                  <a:srgbClr val="002060"/>
                </a:solidFill>
              </a:rPr>
              <a:t> </a:t>
            </a:r>
            <a:r>
              <a:rPr lang="et-EE" sz="2000" dirty="0" err="1">
                <a:solidFill>
                  <a:srgbClr val="002060"/>
                </a:solidFill>
              </a:rPr>
              <a:t>the</a:t>
            </a:r>
            <a:r>
              <a:rPr lang="et-EE" sz="2000" dirty="0">
                <a:solidFill>
                  <a:srgbClr val="002060"/>
                </a:solidFill>
              </a:rPr>
              <a:t> </a:t>
            </a:r>
            <a:r>
              <a:rPr lang="et-EE" sz="2000" dirty="0" err="1">
                <a:solidFill>
                  <a:srgbClr val="002060"/>
                </a:solidFill>
              </a:rPr>
              <a:t>primary</a:t>
            </a:r>
            <a:r>
              <a:rPr lang="et-EE" sz="2000" dirty="0">
                <a:solidFill>
                  <a:srgbClr val="002060"/>
                </a:solidFill>
              </a:rPr>
              <a:t> </a:t>
            </a:r>
            <a:r>
              <a:rPr lang="et-EE" sz="2000" dirty="0" err="1">
                <a:solidFill>
                  <a:srgbClr val="002060"/>
                </a:solidFill>
              </a:rPr>
              <a:t>activities</a:t>
            </a:r>
            <a:r>
              <a:rPr lang="et-EE" sz="2000" dirty="0">
                <a:solidFill>
                  <a:srgbClr val="002060"/>
                </a:solidFill>
              </a:rPr>
              <a:t> </a:t>
            </a:r>
            <a:r>
              <a:rPr lang="et-EE" sz="2000" dirty="0" err="1">
                <a:solidFill>
                  <a:srgbClr val="002060"/>
                </a:solidFill>
              </a:rPr>
              <a:t>to</a:t>
            </a:r>
            <a:r>
              <a:rPr lang="et-EE" sz="2000" dirty="0">
                <a:solidFill>
                  <a:srgbClr val="002060"/>
                </a:solidFill>
              </a:rPr>
              <a:t> take </a:t>
            </a:r>
            <a:r>
              <a:rPr lang="et-EE" sz="2000" dirty="0" err="1">
                <a:solidFill>
                  <a:srgbClr val="002060"/>
                </a:solidFill>
              </a:rPr>
              <a:t>place</a:t>
            </a:r>
            <a:endParaRPr lang="et-EE" sz="2000" dirty="0">
              <a:solidFill>
                <a:srgbClr val="002060"/>
              </a:solidFill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endParaRPr lang="et-EE" sz="2000" dirty="0">
              <a:solidFill>
                <a:srgbClr val="002060"/>
              </a:solidFill>
            </a:endParaRPr>
          </a:p>
          <a:p>
            <a:pPr marL="742950" lvl="1" indent="-285750" defTabSz="905255"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pPr>
            <a:r>
              <a:rPr lang="et-EE" b="1" u="sng" dirty="0" err="1">
                <a:solidFill>
                  <a:srgbClr val="002060"/>
                </a:solidFill>
              </a:rPr>
              <a:t>Corporate</a:t>
            </a:r>
            <a:r>
              <a:rPr lang="et-EE" b="1" u="sng" dirty="0">
                <a:solidFill>
                  <a:srgbClr val="002060"/>
                </a:solidFill>
              </a:rPr>
              <a:t> </a:t>
            </a:r>
            <a:r>
              <a:rPr lang="et-EE" b="1" u="sng" dirty="0" err="1">
                <a:solidFill>
                  <a:srgbClr val="002060"/>
                </a:solidFill>
              </a:rPr>
              <a:t>administration</a:t>
            </a:r>
            <a:r>
              <a:rPr lang="et-EE" b="1" u="sng" dirty="0">
                <a:solidFill>
                  <a:srgbClr val="002060"/>
                </a:solidFill>
              </a:rPr>
              <a:t> and </a:t>
            </a:r>
            <a:r>
              <a:rPr lang="et-EE" b="1" u="sng" dirty="0" err="1">
                <a:solidFill>
                  <a:srgbClr val="002060"/>
                </a:solidFill>
              </a:rPr>
              <a:t>infrastructure</a:t>
            </a:r>
            <a:r>
              <a:rPr lang="et-EE" b="1" u="sng" dirty="0">
                <a:solidFill>
                  <a:srgbClr val="002060"/>
                </a:solidFill>
              </a:rPr>
              <a:t> </a:t>
            </a:r>
            <a:r>
              <a:rPr lang="et-EE" dirty="0">
                <a:solidFill>
                  <a:srgbClr val="002060"/>
                </a:solidFill>
              </a:rPr>
              <a:t>– </a:t>
            </a:r>
            <a:r>
              <a:rPr lang="et-EE" dirty="0" err="1">
                <a:solidFill>
                  <a:srgbClr val="002060"/>
                </a:solidFill>
              </a:rPr>
              <a:t>This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supports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entire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value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chain</a:t>
            </a:r>
            <a:r>
              <a:rPr lang="et-EE" dirty="0">
                <a:solidFill>
                  <a:srgbClr val="002060"/>
                </a:solidFill>
              </a:rPr>
              <a:t> and </a:t>
            </a:r>
            <a:r>
              <a:rPr lang="et-EE" dirty="0" err="1">
                <a:solidFill>
                  <a:srgbClr val="002060"/>
                </a:solidFill>
              </a:rPr>
              <a:t>includes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general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management</a:t>
            </a:r>
            <a:r>
              <a:rPr lang="et-EE" dirty="0">
                <a:solidFill>
                  <a:srgbClr val="002060"/>
                </a:solidFill>
              </a:rPr>
              <a:t>, </a:t>
            </a:r>
            <a:r>
              <a:rPr lang="et-EE" dirty="0" err="1">
                <a:solidFill>
                  <a:srgbClr val="002060"/>
                </a:solidFill>
              </a:rPr>
              <a:t>legal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services</a:t>
            </a:r>
            <a:r>
              <a:rPr lang="et-EE" dirty="0">
                <a:solidFill>
                  <a:srgbClr val="002060"/>
                </a:solidFill>
              </a:rPr>
              <a:t>, </a:t>
            </a:r>
            <a:r>
              <a:rPr lang="et-EE" dirty="0" err="1">
                <a:solidFill>
                  <a:srgbClr val="002060"/>
                </a:solidFill>
              </a:rPr>
              <a:t>finance</a:t>
            </a:r>
            <a:r>
              <a:rPr lang="et-EE" dirty="0">
                <a:solidFill>
                  <a:srgbClr val="002060"/>
                </a:solidFill>
              </a:rPr>
              <a:t>, </a:t>
            </a:r>
            <a:r>
              <a:rPr lang="et-EE" dirty="0" err="1">
                <a:solidFill>
                  <a:srgbClr val="002060"/>
                </a:solidFill>
              </a:rPr>
              <a:t>quality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management</a:t>
            </a:r>
            <a:r>
              <a:rPr lang="et-EE" dirty="0">
                <a:solidFill>
                  <a:srgbClr val="002060"/>
                </a:solidFill>
              </a:rPr>
              <a:t> and </a:t>
            </a:r>
            <a:r>
              <a:rPr lang="et-EE" dirty="0" err="1">
                <a:solidFill>
                  <a:srgbClr val="002060"/>
                </a:solidFill>
              </a:rPr>
              <a:t>public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relations</a:t>
            </a:r>
            <a:endParaRPr lang="et-EE" dirty="0">
              <a:solidFill>
                <a:srgbClr val="002060"/>
              </a:solidFill>
            </a:endParaRPr>
          </a:p>
          <a:p>
            <a:pPr marL="742950" lvl="1" indent="-285750" defTabSz="905255"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pPr>
            <a:r>
              <a:rPr lang="et-EE" b="1" u="sng" dirty="0" err="1">
                <a:solidFill>
                  <a:srgbClr val="002060"/>
                </a:solidFill>
              </a:rPr>
              <a:t>Human</a:t>
            </a:r>
            <a:r>
              <a:rPr lang="et-EE" b="1" u="sng" dirty="0">
                <a:solidFill>
                  <a:srgbClr val="002060"/>
                </a:solidFill>
              </a:rPr>
              <a:t> </a:t>
            </a:r>
            <a:r>
              <a:rPr lang="et-EE" b="1" u="sng" dirty="0" err="1">
                <a:solidFill>
                  <a:srgbClr val="002060"/>
                </a:solidFill>
              </a:rPr>
              <a:t>Resource</a:t>
            </a:r>
            <a:r>
              <a:rPr lang="et-EE" b="1" u="sng" dirty="0">
                <a:solidFill>
                  <a:srgbClr val="002060"/>
                </a:solidFill>
              </a:rPr>
              <a:t> </a:t>
            </a:r>
            <a:r>
              <a:rPr lang="et-EE" b="1" u="sng" dirty="0" err="1">
                <a:solidFill>
                  <a:srgbClr val="002060"/>
                </a:solidFill>
              </a:rPr>
              <a:t>Management</a:t>
            </a:r>
            <a:r>
              <a:rPr lang="et-EE" dirty="0">
                <a:solidFill>
                  <a:srgbClr val="002060"/>
                </a:solidFill>
              </a:rPr>
              <a:t> – </a:t>
            </a:r>
            <a:r>
              <a:rPr lang="et-EE" dirty="0" err="1">
                <a:solidFill>
                  <a:srgbClr val="002060"/>
                </a:solidFill>
              </a:rPr>
              <a:t>Activities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here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includes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staff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recruitment</a:t>
            </a:r>
            <a:r>
              <a:rPr lang="et-EE" dirty="0">
                <a:solidFill>
                  <a:srgbClr val="002060"/>
                </a:solidFill>
              </a:rPr>
              <a:t>, </a:t>
            </a:r>
            <a:r>
              <a:rPr lang="et-EE" dirty="0" err="1">
                <a:solidFill>
                  <a:srgbClr val="002060"/>
                </a:solidFill>
              </a:rPr>
              <a:t>training</a:t>
            </a:r>
            <a:r>
              <a:rPr lang="et-EE" dirty="0">
                <a:solidFill>
                  <a:srgbClr val="002060"/>
                </a:solidFill>
              </a:rPr>
              <a:t>, </a:t>
            </a:r>
            <a:r>
              <a:rPr lang="et-EE" dirty="0" err="1">
                <a:solidFill>
                  <a:srgbClr val="002060"/>
                </a:solidFill>
              </a:rPr>
              <a:t>development</a:t>
            </a:r>
            <a:r>
              <a:rPr lang="et-EE" dirty="0">
                <a:solidFill>
                  <a:srgbClr val="002060"/>
                </a:solidFill>
              </a:rPr>
              <a:t>, </a:t>
            </a:r>
            <a:r>
              <a:rPr lang="et-EE" dirty="0" err="1">
                <a:solidFill>
                  <a:srgbClr val="002060"/>
                </a:solidFill>
              </a:rPr>
              <a:t>appraisal</a:t>
            </a:r>
            <a:r>
              <a:rPr lang="et-EE" dirty="0">
                <a:solidFill>
                  <a:srgbClr val="002060"/>
                </a:solidFill>
              </a:rPr>
              <a:t>, </a:t>
            </a:r>
            <a:r>
              <a:rPr lang="et-EE" dirty="0" err="1">
                <a:solidFill>
                  <a:srgbClr val="002060"/>
                </a:solidFill>
              </a:rPr>
              <a:t>promotion</a:t>
            </a:r>
            <a:r>
              <a:rPr lang="et-EE" dirty="0">
                <a:solidFill>
                  <a:srgbClr val="002060"/>
                </a:solidFill>
              </a:rPr>
              <a:t> and </a:t>
            </a:r>
            <a:r>
              <a:rPr lang="et-EE" dirty="0" err="1">
                <a:solidFill>
                  <a:srgbClr val="002060"/>
                </a:solidFill>
              </a:rPr>
              <a:t>rewarding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employees</a:t>
            </a:r>
            <a:endParaRPr lang="et-EE" dirty="0">
              <a:solidFill>
                <a:srgbClr val="002060"/>
              </a:solidFill>
            </a:endParaRPr>
          </a:p>
          <a:p>
            <a:pPr marL="742950" lvl="1" indent="-285750" defTabSz="905255"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pPr>
            <a:r>
              <a:rPr lang="et-EE" b="1" u="sng" dirty="0" err="1">
                <a:solidFill>
                  <a:srgbClr val="002060"/>
                </a:solidFill>
              </a:rPr>
              <a:t>Product</a:t>
            </a:r>
            <a:r>
              <a:rPr lang="et-EE" b="1" u="sng" dirty="0">
                <a:solidFill>
                  <a:srgbClr val="002060"/>
                </a:solidFill>
              </a:rPr>
              <a:t> </a:t>
            </a:r>
            <a:r>
              <a:rPr lang="et-EE" b="1" u="sng" dirty="0" err="1">
                <a:solidFill>
                  <a:srgbClr val="002060"/>
                </a:solidFill>
              </a:rPr>
              <a:t>Technology</a:t>
            </a:r>
            <a:r>
              <a:rPr lang="et-EE" b="1" u="sng" dirty="0">
                <a:solidFill>
                  <a:srgbClr val="002060"/>
                </a:solidFill>
              </a:rPr>
              <a:t>/</a:t>
            </a:r>
            <a:r>
              <a:rPr lang="et-EE" b="1" u="sng" dirty="0" err="1">
                <a:solidFill>
                  <a:srgbClr val="002060"/>
                </a:solidFill>
              </a:rPr>
              <a:t>development</a:t>
            </a:r>
            <a:r>
              <a:rPr lang="et-EE" b="1" u="sng" dirty="0">
                <a:solidFill>
                  <a:srgbClr val="002060"/>
                </a:solidFill>
              </a:rPr>
              <a:t> </a:t>
            </a:r>
            <a:r>
              <a:rPr lang="et-EE" dirty="0">
                <a:solidFill>
                  <a:srgbClr val="002060"/>
                </a:solidFill>
              </a:rPr>
              <a:t>-  </a:t>
            </a:r>
            <a:r>
              <a:rPr lang="et-EE" dirty="0" err="1">
                <a:solidFill>
                  <a:srgbClr val="002060"/>
                </a:solidFill>
              </a:rPr>
              <a:t>this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includes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development</a:t>
            </a:r>
            <a:r>
              <a:rPr lang="et-EE" dirty="0">
                <a:solidFill>
                  <a:srgbClr val="002060"/>
                </a:solidFill>
              </a:rPr>
              <a:t> of </a:t>
            </a: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technology</a:t>
            </a:r>
            <a:r>
              <a:rPr lang="et-EE" dirty="0">
                <a:solidFill>
                  <a:srgbClr val="002060"/>
                </a:solidFill>
              </a:rPr>
              <a:t> of </a:t>
            </a: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product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or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service</a:t>
            </a:r>
            <a:r>
              <a:rPr lang="et-EE" dirty="0">
                <a:solidFill>
                  <a:srgbClr val="002060"/>
                </a:solidFill>
              </a:rPr>
              <a:t>, </a:t>
            </a: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processes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that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produce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it</a:t>
            </a:r>
            <a:r>
              <a:rPr lang="et-EE" dirty="0">
                <a:solidFill>
                  <a:srgbClr val="002060"/>
                </a:solidFill>
              </a:rPr>
              <a:t> and </a:t>
            </a: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processes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that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ensure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successful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management</a:t>
            </a:r>
            <a:r>
              <a:rPr lang="et-EE" dirty="0">
                <a:solidFill>
                  <a:srgbClr val="002060"/>
                </a:solidFill>
              </a:rPr>
              <a:t> of </a:t>
            </a: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organisation</a:t>
            </a:r>
            <a:r>
              <a:rPr lang="et-EE" dirty="0">
                <a:solidFill>
                  <a:srgbClr val="002060"/>
                </a:solidFill>
              </a:rPr>
              <a:t>. </a:t>
            </a:r>
            <a:r>
              <a:rPr lang="et-EE" dirty="0" err="1">
                <a:solidFill>
                  <a:srgbClr val="002060"/>
                </a:solidFill>
              </a:rPr>
              <a:t>It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also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includes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traditional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research</a:t>
            </a:r>
            <a:r>
              <a:rPr lang="et-EE" dirty="0">
                <a:solidFill>
                  <a:srgbClr val="002060"/>
                </a:solidFill>
              </a:rPr>
              <a:t> and </a:t>
            </a:r>
            <a:r>
              <a:rPr lang="et-EE" dirty="0" err="1">
                <a:solidFill>
                  <a:srgbClr val="002060"/>
                </a:solidFill>
              </a:rPr>
              <a:t>development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activities</a:t>
            </a:r>
            <a:endParaRPr lang="et-EE" dirty="0">
              <a:solidFill>
                <a:srgbClr val="002060"/>
              </a:solidFill>
            </a:endParaRPr>
          </a:p>
          <a:p>
            <a:pPr marL="742950" lvl="1" indent="-285750" defTabSz="905255"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pPr>
            <a:r>
              <a:rPr lang="et-EE" b="1" u="sng" dirty="0" err="1">
                <a:solidFill>
                  <a:srgbClr val="002060"/>
                </a:solidFill>
              </a:rPr>
              <a:t>Procurement</a:t>
            </a:r>
            <a:r>
              <a:rPr lang="et-EE" b="1" u="sng" dirty="0">
                <a:solidFill>
                  <a:srgbClr val="002060"/>
                </a:solidFill>
              </a:rPr>
              <a:t> </a:t>
            </a:r>
            <a:r>
              <a:rPr lang="et-EE" dirty="0">
                <a:solidFill>
                  <a:srgbClr val="002060"/>
                </a:solidFill>
              </a:rPr>
              <a:t>-  </a:t>
            </a:r>
            <a:r>
              <a:rPr lang="et-EE" dirty="0" err="1">
                <a:solidFill>
                  <a:srgbClr val="002060"/>
                </a:solidFill>
              </a:rPr>
              <a:t>This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supports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process</a:t>
            </a:r>
            <a:r>
              <a:rPr lang="et-EE" dirty="0">
                <a:solidFill>
                  <a:srgbClr val="002060"/>
                </a:solidFill>
              </a:rPr>
              <a:t> of </a:t>
            </a:r>
            <a:r>
              <a:rPr lang="et-EE" dirty="0" err="1">
                <a:solidFill>
                  <a:srgbClr val="002060"/>
                </a:solidFill>
              </a:rPr>
              <a:t>purchasing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inputs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for</a:t>
            </a:r>
            <a:r>
              <a:rPr lang="et-EE" dirty="0">
                <a:solidFill>
                  <a:srgbClr val="002060"/>
                </a:solidFill>
              </a:rPr>
              <a:t> all </a:t>
            </a: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activities</a:t>
            </a:r>
            <a:r>
              <a:rPr lang="et-EE" dirty="0">
                <a:solidFill>
                  <a:srgbClr val="002060"/>
                </a:solidFill>
              </a:rPr>
              <a:t> of </a:t>
            </a: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value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chain</a:t>
            </a:r>
            <a:r>
              <a:rPr lang="et-EE" dirty="0">
                <a:solidFill>
                  <a:srgbClr val="002060"/>
                </a:solidFill>
              </a:rPr>
              <a:t>. </a:t>
            </a:r>
            <a:r>
              <a:rPr lang="et-EE" dirty="0" err="1">
                <a:solidFill>
                  <a:srgbClr val="002060"/>
                </a:solidFill>
              </a:rPr>
              <a:t>Such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inputs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might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include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raw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materials</a:t>
            </a:r>
            <a:r>
              <a:rPr lang="et-EE" dirty="0">
                <a:solidFill>
                  <a:srgbClr val="002060"/>
                </a:solidFill>
              </a:rPr>
              <a:t>, </a:t>
            </a:r>
            <a:r>
              <a:rPr lang="et-EE" dirty="0" err="1">
                <a:solidFill>
                  <a:srgbClr val="002060"/>
                </a:solidFill>
              </a:rPr>
              <a:t>office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equipment</a:t>
            </a:r>
            <a:r>
              <a:rPr lang="et-EE" dirty="0">
                <a:solidFill>
                  <a:srgbClr val="002060"/>
                </a:solidFill>
              </a:rPr>
              <a:t>, </a:t>
            </a:r>
            <a:r>
              <a:rPr lang="et-EE" dirty="0" err="1">
                <a:solidFill>
                  <a:srgbClr val="002060"/>
                </a:solidFill>
              </a:rPr>
              <a:t>product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equipment</a:t>
            </a:r>
            <a:r>
              <a:rPr lang="et-EE" dirty="0">
                <a:solidFill>
                  <a:srgbClr val="002060"/>
                </a:solidFill>
              </a:rPr>
              <a:t> and </a:t>
            </a:r>
            <a:r>
              <a:rPr lang="et-EE" dirty="0" err="1">
                <a:solidFill>
                  <a:srgbClr val="002060"/>
                </a:solidFill>
              </a:rPr>
              <a:t>information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systems</a:t>
            </a:r>
            <a:r>
              <a:rPr lang="et-EE" dirty="0">
                <a:solidFill>
                  <a:srgbClr val="002060"/>
                </a:solidFill>
              </a:rPr>
              <a:t>.</a:t>
            </a:r>
          </a:p>
          <a:p>
            <a:pPr marL="742950" lvl="1" indent="-285750" defTabSz="905255"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</a:defRPr>
            </a:pPr>
            <a:endParaRPr lang="et-EE" sz="1400" dirty="0">
              <a:solidFill>
                <a:srgbClr val="002060"/>
              </a:solidFill>
            </a:endParaRPr>
          </a:p>
          <a:p>
            <a:pPr defTabSz="905255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endParaRPr lang="et-EE" dirty="0">
              <a:solidFill>
                <a:srgbClr val="002060"/>
              </a:solidFill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endParaRPr lang="et-EE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16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2" name="Oval 14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727CD446-48FC-4043-AEC4-24B8A8897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Using the Value Chain Analysis – </a:t>
            </a:r>
            <a:b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IKEA Example</a:t>
            </a:r>
          </a:p>
        </p:txBody>
      </p:sp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8C8B739B-932E-B14B-B4A1-C9C7BC7E2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3DE043-37B9-7A4B-8606-527A54525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1329277"/>
            <a:ext cx="6275584" cy="4204639"/>
          </a:xfrm>
          <a:prstGeom prst="rect">
            <a:avLst/>
          </a:prstGeom>
          <a:effectLst/>
        </p:spPr>
      </p:pic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C426D098-9156-6D4B-9B09-6DBE0247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4" y="6355080"/>
            <a:ext cx="2281766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FD257672-C201-4570-A60F-FEFD70335819}" type="datetime1">
              <a:rPr lang="en-US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75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8" name="Oval 9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727CD446-48FC-4043-AEC4-24B8A8897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7" y="1325880"/>
            <a:ext cx="415833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Using the Value Chain Analysis – </a:t>
            </a:r>
            <a:b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800" b="1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FreshDirect</a:t>
            </a:r>
            <a:endParaRPr lang="en-US" sz="4800" b="1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0" name="Freeform: Shape 109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8C8B739B-932E-B14B-B4A1-C9C7BC7E2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5453650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C426D098-9156-6D4B-9B09-6DBE0247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4" y="6355080"/>
            <a:ext cx="2281766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FD257672-C201-4570-A60F-FEFD70335819}" type="datetime1">
              <a:rPr lang="en-US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70A488-D9A0-764E-BAF9-AFE9E70EC6EB}"/>
              </a:ext>
            </a:extLst>
          </p:cNvPr>
          <p:cNvSpPr/>
          <p:nvPr/>
        </p:nvSpPr>
        <p:spPr>
          <a:xfrm>
            <a:off x="374336" y="811353"/>
            <a:ext cx="590097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When we compare </a:t>
            </a:r>
            <a:r>
              <a:rPr lang="en-US" dirty="0" err="1"/>
              <a:t>FreshDirect’s</a:t>
            </a:r>
            <a:r>
              <a:rPr lang="en-US" dirty="0"/>
              <a:t> value chain to</a:t>
            </a:r>
            <a:r>
              <a:rPr lang="et-EE" dirty="0"/>
              <a:t> </a:t>
            </a:r>
            <a:r>
              <a:rPr lang="en-US" dirty="0"/>
              <a:t>traditional rivals, there are differences across every element. 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But most importantly,</a:t>
            </a:r>
            <a:r>
              <a:rPr lang="et-EE" dirty="0"/>
              <a:t> </a:t>
            </a:r>
            <a:r>
              <a:rPr lang="en-US" dirty="0"/>
              <a:t>the elements in </a:t>
            </a:r>
            <a:r>
              <a:rPr lang="en-US" b="1" u="sng" dirty="0" err="1"/>
              <a:t>FreshDirect’s</a:t>
            </a:r>
            <a:r>
              <a:rPr lang="en-US" b="1" u="sng" dirty="0"/>
              <a:t> value chain work together to create and reinforce</a:t>
            </a:r>
            <a:r>
              <a:rPr lang="et-EE" b="1" u="sng" dirty="0"/>
              <a:t> </a:t>
            </a:r>
            <a:r>
              <a:rPr lang="en-US" b="1" u="sng" dirty="0"/>
              <a:t>competitive advantages that others cannot easily copy.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t-EE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Incumbents would be</a:t>
            </a:r>
            <a:r>
              <a:rPr lang="et-EE" dirty="0"/>
              <a:t> </a:t>
            </a:r>
            <a:r>
              <a:rPr lang="en-US" i="1" dirty="0"/>
              <a:t>straddled </a:t>
            </a:r>
            <a:r>
              <a:rPr lang="en-US" dirty="0"/>
              <a:t>between two business models, unable to reap the full advantages of either.</a:t>
            </a:r>
            <a:r>
              <a:rPr lang="et-EE" dirty="0"/>
              <a:t> </a:t>
            </a:r>
          </a:p>
          <a:p>
            <a:endParaRPr lang="et-EE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And late-moving pure-play rivals will struggle, as </a:t>
            </a:r>
            <a:r>
              <a:rPr lang="en-US" dirty="0" err="1"/>
              <a:t>FreshDirect’s</a:t>
            </a:r>
            <a:r>
              <a:rPr lang="en-US" dirty="0"/>
              <a:t> </a:t>
            </a:r>
            <a:r>
              <a:rPr lang="en-US" b="1" u="sng" dirty="0"/>
              <a:t>lead time allows </a:t>
            </a:r>
            <a:r>
              <a:rPr lang="en-US" dirty="0"/>
              <a:t>the</a:t>
            </a:r>
            <a:r>
              <a:rPr lang="et-EE" dirty="0"/>
              <a:t> </a:t>
            </a:r>
            <a:r>
              <a:rPr lang="en-US" dirty="0"/>
              <a:t>firm to develop brand, scale, data, and other advantages that newcomers lack</a:t>
            </a:r>
            <a:endParaRPr lang="et-EE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2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</p:spPr>
        <p:txBody>
          <a:bodyPr anchor="ctr">
            <a:normAutofit/>
          </a:bodyPr>
          <a:lstStyle/>
          <a:p>
            <a:r>
              <a:rPr lang="en-GB"/>
              <a:t>Critical Success Factors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4734" y="6355080"/>
            <a:ext cx="2594346" cy="304799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19BB6C75-8822-4C52-9023-3D62A4428F5D}" type="datetime1">
              <a:rPr lang="en-GB" smtClean="0"/>
              <a:pPr algn="r">
                <a:spcAft>
                  <a:spcPts val="600"/>
                </a:spcAft>
              </a:pPr>
              <a:t>10/03/2019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355080"/>
            <a:ext cx="5107772" cy="3048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www.andrewsai.com</a:t>
            </a:r>
          </a:p>
        </p:txBody>
      </p:sp>
    </p:spTree>
    <p:extLst>
      <p:ext uri="{BB962C8B-B14F-4D97-AF65-F5344CB8AC3E}">
        <p14:creationId xmlns:p14="http://schemas.microsoft.com/office/powerpoint/2010/main" val="887699009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8" name="Oval 97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CSFs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950DF00-F110-48E6-8876-4F7E3E6B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C3EED-88BA-4543-BFF6-A5203FA6A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850" y="6355021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5C9C6-F77D-644D-B5CE-69AEBBB88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392" y="1734485"/>
            <a:ext cx="3038259" cy="3391985"/>
          </a:xfrm>
          <a:prstGeom prst="rect">
            <a:avLst/>
          </a:prstGeom>
          <a:effectLst/>
        </p:spPr>
      </p:pic>
      <p:pic>
        <p:nvPicPr>
          <p:cNvPr id="16" name="Picture 2" descr="Image result for critical success factors key performance indicators">
            <a:extLst>
              <a:ext uri="{FF2B5EF4-FFF2-40B4-BE49-F238E27FC236}">
                <a16:creationId xmlns:a16="http://schemas.microsoft.com/office/drawing/2014/main" id="{14E9151E-E23B-4F41-B2EA-199ABE05C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156" y="2290546"/>
            <a:ext cx="3039820" cy="227986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66FE5-B189-4768-B35C-27B24F3DCD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855" y="6355023"/>
            <a:ext cx="2790444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6697E4FC-52EF-4A75-927E-5DA0C6006EB2}" type="datetime1">
              <a:rPr lang="en-US"/>
              <a:pPr algn="r" defTabSz="914400">
                <a:spcAft>
                  <a:spcPts val="600"/>
                </a:spcAft>
              </a:pPr>
              <a:t>3/10/19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5631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1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1" name="Picture 2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2" name="Oval 2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3" name="Picture 2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4" name="Picture 2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5" name="Rectangle 2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31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7032" y="1141408"/>
            <a:ext cx="4383992" cy="349895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Ansoff’s Matrix</a:t>
            </a:r>
            <a:b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&amp;</a:t>
            </a:r>
            <a:b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Porter’s Generic Strategies</a:t>
            </a:r>
          </a:p>
        </p:txBody>
      </p:sp>
      <p:sp useBgFill="1">
        <p:nvSpPr>
          <p:cNvPr id="47" name="Rectangle 33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5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2E3B-36F4-4D6C-9018-ED508887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9A2903-C027-4D43-AB0C-DB13DC5D3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1392032"/>
            <a:ext cx="6275584" cy="4079129"/>
          </a:xfrm>
          <a:prstGeom prst="rect">
            <a:avLst/>
          </a:prstGeom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DB369-6752-4545-8C11-81EEBDB4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2" y="6355080"/>
            <a:ext cx="2281767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9C71249A-DFA4-43FE-88B1-70F7AA117244}" type="datetime1">
              <a:rPr lang="en-US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41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DCA251B-4F28-43A9-A5FD-47101E24C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4033" y="1266958"/>
            <a:ext cx="6248624" cy="4528457"/>
          </a:xfrm>
        </p:spPr>
        <p:txBody>
          <a:bodyPr anchor="ctr">
            <a:normAutofit/>
          </a:bodyPr>
          <a:lstStyle/>
          <a:p>
            <a:r>
              <a:rPr lang="en-GB" dirty="0"/>
              <a:t>Information Strategy, Systems &amp; technology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B3E067-68A1-4E6F-8B2A-DF0DC2803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8F0EEF-7B63-4EC4-96D4-6AFBF46B1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B5E673-6D85-4457-A048-FD09048DC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14033" y="6355080"/>
            <a:ext cx="3691842" cy="3048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alpha val="60000"/>
                  </a:schemeClr>
                </a:solidFill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69030" y="6355082"/>
            <a:ext cx="1606472" cy="304799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19BB6C75-8822-4C52-9023-3D62A4428F5D}" type="datetime1">
              <a:rPr lang="en-GB">
                <a:solidFill>
                  <a:schemeClr val="tx1">
                    <a:alpha val="60000"/>
                  </a:scheme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929230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457200" indent="-45720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32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Information Strategy</a:t>
            </a:r>
            <a:br>
              <a:rPr lang="en-US" sz="1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1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1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Companies need to develop a plan to link its business and information strategies and the model below shows how this can be done: </a:t>
            </a:r>
            <a:br>
              <a:rPr lang="en-US" sz="1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1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1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 example of an IT strategy</a:t>
            </a:r>
            <a:br>
              <a:rPr lang="en-US" sz="1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1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2E3B-36F4-4D6C-9018-ED508887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5AEAE8A-0A96-D246-B861-C4DF1EAFF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1415565"/>
            <a:ext cx="6275584" cy="4032062"/>
          </a:xfrm>
          <a:prstGeom prst="rect">
            <a:avLst/>
          </a:prstGeom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DB369-6752-4545-8C11-81EEBDB4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2" y="6355080"/>
            <a:ext cx="2281767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9C71249A-DFA4-43FE-88B1-70F7AA117244}" type="datetime1">
              <a:rPr lang="en-US" smtClean="0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A536FE8C-710A-9945-952A-75B18B4FF938}"/>
              </a:ext>
            </a:extLst>
          </p:cNvPr>
          <p:cNvSpPr/>
          <p:nvPr/>
        </p:nvSpPr>
        <p:spPr>
          <a:xfrm>
            <a:off x="7808478" y="3742009"/>
            <a:ext cx="783602" cy="2576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03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5" name="Oval 9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457200" indent="-457200">
              <a:lnSpc>
                <a:spcPct val="90000"/>
              </a:lnSpc>
            </a:pP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Information Strategy</a:t>
            </a:r>
            <a:b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2E3B-36F4-4D6C-9018-ED508887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0C5943-6E28-D94E-844F-A080F656B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2200617"/>
            <a:ext cx="6275584" cy="2461959"/>
          </a:xfrm>
          <a:prstGeom prst="rect">
            <a:avLst/>
          </a:prstGeom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DB369-6752-4545-8C11-81EEBDB4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2" y="6355080"/>
            <a:ext cx="2281767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9C71249A-DFA4-43FE-88B1-70F7AA117244}" type="datetime1">
              <a:rPr lang="en-US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183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>
            <a:extLst>
              <a:ext uri="{FF2B5EF4-FFF2-40B4-BE49-F238E27FC236}">
                <a16:creationId xmlns:a16="http://schemas.microsoft.com/office/drawing/2014/main" id="{0F7302AF-86B9-441B-8D24-AC382E2A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99A2A6C2-D371-4C6B-B50F-CC71C6D0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9" name="Oval 138">
            <a:extLst>
              <a:ext uri="{FF2B5EF4-FFF2-40B4-BE49-F238E27FC236}">
                <a16:creationId xmlns:a16="http://schemas.microsoft.com/office/drawing/2014/main" id="{5F07A6A6-E44B-411E-AA18-65E481136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8CC3468F-5EED-42B0-8507-F30360E1D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591711EE-029D-453C-9AE9-E87829F1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5D5A8E14-301B-40C0-A174-D2232EF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157F603-780C-4F12-B3EB-428407275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C3F7CE2-B43A-45D2-9373-25894C50C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1" name="Freeform 15">
            <a:extLst>
              <a:ext uri="{FF2B5EF4-FFF2-40B4-BE49-F238E27FC236}">
                <a16:creationId xmlns:a16="http://schemas.microsoft.com/office/drawing/2014/main" id="{8FCA8AFB-F631-49F2-BBF1-7E294F678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53" name="Freeform 5">
            <a:extLst>
              <a:ext uri="{FF2B5EF4-FFF2-40B4-BE49-F238E27FC236}">
                <a16:creationId xmlns:a16="http://schemas.microsoft.com/office/drawing/2014/main" id="{D6589E23-6653-463D-B72D-37D56DC918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4854344"/>
            <a:ext cx="9345155" cy="8618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457200" indent="-457200"/>
            <a:r>
              <a:rPr lang="en-US" sz="4800"/>
              <a:t>3 Elements of IS Strategy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73561C-7875-8D48-8E27-9190A78FC9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080" y="238655"/>
            <a:ext cx="2944368" cy="2290960"/>
          </a:xfrm>
          <a:prstGeom prst="rect">
            <a:avLst/>
          </a:prstGeom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4B41FC-27FF-D248-8139-E9B9D3BEAF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2730" y="1384135"/>
            <a:ext cx="2944368" cy="1795740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B2F99F-BC46-EC4D-BC7C-02DB596081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5780" y="2648430"/>
            <a:ext cx="2944368" cy="1744218"/>
          </a:xfrm>
          <a:prstGeom prst="rect">
            <a:avLst/>
          </a:prstGeom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DB369-6752-4545-8C11-81EEBDB4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255716" y="2690623"/>
            <a:ext cx="2790444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</a:pPr>
            <a:fld id="{9C71249A-DFA4-43FE-88B1-70F7AA117244}" type="datetime1">
              <a:rPr lang="en-US">
                <a:solidFill>
                  <a:schemeClr val="bg1">
                    <a:alpha val="60000"/>
                  </a:schemeClr>
                </a:solidFill>
              </a:rPr>
              <a:pPr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2E3B-36F4-4D6C-9018-ED508887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486247" y="2690622"/>
            <a:ext cx="279044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</p:spTree>
    <p:extLst>
      <p:ext uri="{BB962C8B-B14F-4D97-AF65-F5344CB8AC3E}">
        <p14:creationId xmlns:p14="http://schemas.microsoft.com/office/powerpoint/2010/main" val="287974198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CA251B-4F28-43A9-A5FD-47101E24C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4033" y="1266958"/>
            <a:ext cx="6248624" cy="4528457"/>
          </a:xfrm>
        </p:spPr>
        <p:txBody>
          <a:bodyPr anchor="ctr">
            <a:normAutofit/>
          </a:bodyPr>
          <a:lstStyle/>
          <a:p>
            <a:r>
              <a:rPr lang="en-GB" dirty="0"/>
              <a:t>Introduction to BIS as Strategy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B3E067-68A1-4E6F-8B2A-DF0DC2803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8F0EEF-7B63-4EC4-96D4-6AFBF46B1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B5E673-6D85-4457-A048-FD09048DC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A2CC3-655C-4A7D-95E8-DAA3E9238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14033" y="6355080"/>
            <a:ext cx="3691842" cy="3048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alpha val="60000"/>
                  </a:schemeClr>
                </a:solidFill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33976-037F-4CC5-85D4-1D35F1C01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69030" y="6355082"/>
            <a:ext cx="1606472" cy="304799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DB122F28-DF42-4AD1-A548-3240CC934B86}" type="datetime1">
              <a:rPr lang="en-GB">
                <a:solidFill>
                  <a:schemeClr val="tx1">
                    <a:alpha val="60000"/>
                  </a:scheme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437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9" name="Oval 13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7" y="1325880"/>
            <a:ext cx="415833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457200" indent="-457200">
              <a:lnSpc>
                <a:spcPct val="90000"/>
              </a:lnSpc>
            </a:pPr>
            <a:r>
              <a:rPr lang="en-US" sz="3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Strategic Planning Model</a:t>
            </a:r>
            <a:br>
              <a:rPr lang="en-US" sz="3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3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3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34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9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1" name="Freeform: Shape 150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2E3B-36F4-4D6C-9018-ED508887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5453650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452075-E801-394E-AD02-72F1BC762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745908"/>
            <a:ext cx="5450557" cy="3365719"/>
          </a:xfrm>
          <a:prstGeom prst="rect">
            <a:avLst/>
          </a:prstGeom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DB369-6752-4545-8C11-81EEBDB4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4" y="6355080"/>
            <a:ext cx="2281766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9C71249A-DFA4-43FE-88B1-70F7AA117244}" type="datetime1">
              <a:rPr lang="en-US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728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9" name="Oval 13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6" y="2358933"/>
            <a:ext cx="4158334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457200" indent="-457200">
              <a:lnSpc>
                <a:spcPct val="90000"/>
              </a:lnSpc>
            </a:pPr>
            <a: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Information Strategy in the ---</a:t>
            </a:r>
            <a:b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Strategic Planning Model</a:t>
            </a:r>
            <a:b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3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9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1" name="Freeform: Shape 150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2E3B-36F4-4D6C-9018-ED508887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5453650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DB369-6752-4545-8C11-81EEBDB4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4" y="6355080"/>
            <a:ext cx="2281766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9C71249A-DFA4-43FE-88B1-70F7AA117244}" type="datetime1">
              <a:rPr lang="en-US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B8D44E-F75A-7244-9867-6A8A740E53BF}"/>
              </a:ext>
            </a:extLst>
          </p:cNvPr>
          <p:cNvSpPr/>
          <p:nvPr/>
        </p:nvSpPr>
        <p:spPr>
          <a:xfrm>
            <a:off x="276824" y="1213503"/>
            <a:ext cx="63728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5255">
              <a:defRPr sz="1800">
                <a:solidFill>
                  <a:srgbClr val="000000"/>
                </a:solidFill>
              </a:defRPr>
            </a:pP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link </a:t>
            </a:r>
            <a:r>
              <a:rPr lang="et-EE" dirty="0" err="1">
                <a:solidFill>
                  <a:srgbClr val="002060"/>
                </a:solidFill>
              </a:rPr>
              <a:t>between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b="1" u="sng" dirty="0" err="1">
                <a:solidFill>
                  <a:srgbClr val="002060"/>
                </a:solidFill>
              </a:rPr>
              <a:t>corporate</a:t>
            </a:r>
            <a:r>
              <a:rPr lang="et-EE" b="1" u="sng" dirty="0">
                <a:solidFill>
                  <a:srgbClr val="002060"/>
                </a:solidFill>
              </a:rPr>
              <a:t> </a:t>
            </a:r>
            <a:r>
              <a:rPr lang="et-EE" b="1" u="sng" dirty="0" err="1">
                <a:solidFill>
                  <a:srgbClr val="002060"/>
                </a:solidFill>
              </a:rPr>
              <a:t>strategy</a:t>
            </a:r>
            <a:r>
              <a:rPr lang="et-EE" b="1" u="sng" dirty="0">
                <a:solidFill>
                  <a:srgbClr val="002060"/>
                </a:solidFill>
              </a:rPr>
              <a:t> </a:t>
            </a:r>
            <a:r>
              <a:rPr lang="et-EE" dirty="0">
                <a:solidFill>
                  <a:srgbClr val="002060"/>
                </a:solidFill>
              </a:rPr>
              <a:t>and </a:t>
            </a: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b="1" u="sng" dirty="0" err="1">
                <a:solidFill>
                  <a:srgbClr val="002060"/>
                </a:solidFill>
              </a:rPr>
              <a:t>information</a:t>
            </a:r>
            <a:r>
              <a:rPr lang="et-EE" b="1" u="sng" dirty="0">
                <a:solidFill>
                  <a:srgbClr val="002060"/>
                </a:solidFill>
              </a:rPr>
              <a:t> </a:t>
            </a:r>
            <a:r>
              <a:rPr lang="et-EE" b="1" u="sng" dirty="0" err="1">
                <a:solidFill>
                  <a:srgbClr val="002060"/>
                </a:solidFill>
              </a:rPr>
              <a:t>needs</a:t>
            </a:r>
            <a:r>
              <a:rPr lang="et-EE" b="1" u="sng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is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often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established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by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considering</a:t>
            </a:r>
            <a:r>
              <a:rPr lang="et-EE" dirty="0">
                <a:solidFill>
                  <a:srgbClr val="002060"/>
                </a:solidFill>
              </a:rPr>
              <a:t>  </a:t>
            </a:r>
            <a:r>
              <a:rPr lang="et-EE" b="1" u="sng" dirty="0" err="1">
                <a:solidFill>
                  <a:srgbClr val="002060"/>
                </a:solidFill>
              </a:rPr>
              <a:t>Critical</a:t>
            </a:r>
            <a:r>
              <a:rPr lang="et-EE" b="1" u="sng" dirty="0">
                <a:solidFill>
                  <a:srgbClr val="002060"/>
                </a:solidFill>
              </a:rPr>
              <a:t> </a:t>
            </a:r>
            <a:r>
              <a:rPr lang="et-EE" b="1" u="sng" dirty="0" err="1">
                <a:solidFill>
                  <a:srgbClr val="002060"/>
                </a:solidFill>
              </a:rPr>
              <a:t>Success</a:t>
            </a:r>
            <a:r>
              <a:rPr lang="et-EE" b="1" u="sng" dirty="0">
                <a:solidFill>
                  <a:srgbClr val="002060"/>
                </a:solidFill>
              </a:rPr>
              <a:t> </a:t>
            </a:r>
            <a:r>
              <a:rPr lang="et-EE" b="1" u="sng" dirty="0" err="1">
                <a:solidFill>
                  <a:srgbClr val="002060"/>
                </a:solidFill>
              </a:rPr>
              <a:t>Factors</a:t>
            </a:r>
            <a:r>
              <a:rPr lang="et-EE" dirty="0">
                <a:solidFill>
                  <a:srgbClr val="002060"/>
                </a:solidFill>
              </a:rPr>
              <a:t> (</a:t>
            </a:r>
            <a:r>
              <a:rPr lang="et-EE" dirty="0" err="1">
                <a:solidFill>
                  <a:srgbClr val="002060"/>
                </a:solidFill>
              </a:rPr>
              <a:t>CSFs</a:t>
            </a:r>
            <a:r>
              <a:rPr lang="et-EE" dirty="0">
                <a:solidFill>
                  <a:srgbClr val="002060"/>
                </a:solidFill>
              </a:rPr>
              <a:t>) </a:t>
            </a:r>
            <a:r>
              <a:rPr lang="et-EE" dirty="0" err="1">
                <a:solidFill>
                  <a:srgbClr val="002060"/>
                </a:solidFill>
              </a:rPr>
              <a:t>for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organisation</a:t>
            </a:r>
            <a:r>
              <a:rPr lang="et-EE" dirty="0">
                <a:solidFill>
                  <a:srgbClr val="002060"/>
                </a:solidFill>
              </a:rPr>
              <a:t>.</a:t>
            </a:r>
          </a:p>
          <a:p>
            <a:pPr defTabSz="905255">
              <a:defRPr sz="1800">
                <a:solidFill>
                  <a:srgbClr val="000000"/>
                </a:solidFill>
              </a:defRPr>
            </a:pPr>
            <a:endParaRPr lang="et-EE" dirty="0">
              <a:solidFill>
                <a:srgbClr val="002060"/>
              </a:solidFill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organisation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will</a:t>
            </a:r>
            <a:r>
              <a:rPr lang="et-EE" dirty="0">
                <a:solidFill>
                  <a:srgbClr val="002060"/>
                </a:solidFill>
              </a:rPr>
              <a:t> need </a:t>
            </a:r>
            <a:r>
              <a:rPr lang="et-EE" dirty="0" err="1">
                <a:solidFill>
                  <a:srgbClr val="002060"/>
                </a:solidFill>
              </a:rPr>
              <a:t>information</a:t>
            </a:r>
            <a:r>
              <a:rPr lang="et-EE" dirty="0">
                <a:solidFill>
                  <a:srgbClr val="002060"/>
                </a:solidFill>
              </a:rPr>
              <a:t> on </a:t>
            </a: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key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performance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indicators</a:t>
            </a:r>
            <a:r>
              <a:rPr lang="et-EE" dirty="0">
                <a:solidFill>
                  <a:srgbClr val="002060"/>
                </a:solidFill>
              </a:rPr>
              <a:t> (</a:t>
            </a:r>
            <a:r>
              <a:rPr lang="et-EE" dirty="0" err="1">
                <a:solidFill>
                  <a:srgbClr val="002060"/>
                </a:solidFill>
              </a:rPr>
              <a:t>KPIs</a:t>
            </a:r>
            <a:r>
              <a:rPr lang="et-EE" dirty="0">
                <a:solidFill>
                  <a:srgbClr val="002060"/>
                </a:solidFill>
              </a:rPr>
              <a:t>) </a:t>
            </a:r>
            <a:r>
              <a:rPr lang="et-EE" dirty="0" err="1">
                <a:solidFill>
                  <a:srgbClr val="002060"/>
                </a:solidFill>
              </a:rPr>
              <a:t>to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ensure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that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CSFs</a:t>
            </a:r>
            <a:r>
              <a:rPr lang="et-EE" dirty="0">
                <a:solidFill>
                  <a:srgbClr val="002060"/>
                </a:solidFill>
              </a:rPr>
              <a:t> are </a:t>
            </a:r>
            <a:r>
              <a:rPr lang="et-EE" dirty="0" err="1">
                <a:solidFill>
                  <a:srgbClr val="002060"/>
                </a:solidFill>
              </a:rPr>
              <a:t>being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achieved</a:t>
            </a:r>
            <a:r>
              <a:rPr lang="et-EE" dirty="0">
                <a:solidFill>
                  <a:srgbClr val="002060"/>
                </a:solidFill>
              </a:rPr>
              <a:t> and, </a:t>
            </a:r>
            <a:r>
              <a:rPr lang="et-EE" dirty="0" err="1">
                <a:solidFill>
                  <a:srgbClr val="002060"/>
                </a:solidFill>
              </a:rPr>
              <a:t>as</a:t>
            </a:r>
            <a:r>
              <a:rPr lang="et-EE" dirty="0">
                <a:solidFill>
                  <a:srgbClr val="002060"/>
                </a:solidFill>
              </a:rPr>
              <a:t> a </a:t>
            </a:r>
            <a:r>
              <a:rPr lang="et-EE" dirty="0" err="1">
                <a:solidFill>
                  <a:srgbClr val="002060"/>
                </a:solidFill>
              </a:rPr>
              <a:t>result</a:t>
            </a:r>
            <a:r>
              <a:rPr lang="et-EE" dirty="0">
                <a:solidFill>
                  <a:srgbClr val="002060"/>
                </a:solidFill>
              </a:rPr>
              <a:t>, </a:t>
            </a:r>
            <a:r>
              <a:rPr lang="et-EE" dirty="0" err="1">
                <a:solidFill>
                  <a:srgbClr val="002060"/>
                </a:solidFill>
              </a:rPr>
              <a:t>that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business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aims</a:t>
            </a:r>
            <a:r>
              <a:rPr lang="et-EE" dirty="0">
                <a:solidFill>
                  <a:srgbClr val="002060"/>
                </a:solidFill>
              </a:rPr>
              <a:t> are </a:t>
            </a:r>
            <a:r>
              <a:rPr lang="et-EE" dirty="0" err="1">
                <a:solidFill>
                  <a:srgbClr val="002060"/>
                </a:solidFill>
              </a:rPr>
              <a:t>being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achieved</a:t>
            </a:r>
            <a:r>
              <a:rPr lang="et-EE" dirty="0">
                <a:solidFill>
                  <a:srgbClr val="002060"/>
                </a:solidFill>
              </a:rPr>
              <a:t>.</a:t>
            </a:r>
          </a:p>
          <a:p>
            <a:pPr defTabSz="905255">
              <a:defRPr sz="1800">
                <a:solidFill>
                  <a:srgbClr val="000000"/>
                </a:solidFill>
              </a:defRPr>
            </a:pPr>
            <a:endParaRPr lang="et-EE" dirty="0">
              <a:solidFill>
                <a:srgbClr val="002060"/>
              </a:solidFill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b="1" u="sng" dirty="0" err="1">
                <a:solidFill>
                  <a:srgbClr val="002060"/>
                </a:solidFill>
              </a:rPr>
              <a:t>information</a:t>
            </a:r>
            <a:r>
              <a:rPr lang="et-EE" b="1" u="sng" dirty="0">
                <a:solidFill>
                  <a:srgbClr val="002060"/>
                </a:solidFill>
              </a:rPr>
              <a:t> </a:t>
            </a:r>
            <a:r>
              <a:rPr lang="et-EE" b="1" u="sng" dirty="0" err="1">
                <a:solidFill>
                  <a:srgbClr val="002060"/>
                </a:solidFill>
              </a:rPr>
              <a:t>needs</a:t>
            </a:r>
            <a:r>
              <a:rPr lang="et-EE" dirty="0">
                <a:solidFill>
                  <a:srgbClr val="002060"/>
                </a:solidFill>
              </a:rPr>
              <a:t> of </a:t>
            </a: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organisation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b="1" u="sng" dirty="0" err="1">
                <a:solidFill>
                  <a:srgbClr val="002060"/>
                </a:solidFill>
              </a:rPr>
              <a:t>then</a:t>
            </a:r>
            <a:r>
              <a:rPr lang="et-EE" b="1" u="sng" dirty="0">
                <a:solidFill>
                  <a:srgbClr val="002060"/>
                </a:solidFill>
              </a:rPr>
              <a:t> </a:t>
            </a:r>
            <a:r>
              <a:rPr lang="et-EE" b="1" u="sng" dirty="0" err="1">
                <a:solidFill>
                  <a:srgbClr val="002060"/>
                </a:solidFill>
              </a:rPr>
              <a:t>drive</a:t>
            </a:r>
            <a:r>
              <a:rPr lang="et-EE" b="1" u="sng" dirty="0">
                <a:solidFill>
                  <a:srgbClr val="002060"/>
                </a:solidFill>
              </a:rPr>
              <a:t> </a:t>
            </a:r>
            <a:r>
              <a:rPr lang="et-EE" b="1" u="sng" dirty="0" err="1">
                <a:solidFill>
                  <a:srgbClr val="002060"/>
                </a:solidFill>
              </a:rPr>
              <a:t>the</a:t>
            </a:r>
            <a:r>
              <a:rPr lang="et-EE" b="1" u="sng" dirty="0">
                <a:solidFill>
                  <a:srgbClr val="002060"/>
                </a:solidFill>
              </a:rPr>
              <a:t> </a:t>
            </a:r>
            <a:r>
              <a:rPr lang="et-EE" b="1" u="sng" dirty="0" err="1">
                <a:solidFill>
                  <a:srgbClr val="002060"/>
                </a:solidFill>
              </a:rPr>
              <a:t>information</a:t>
            </a:r>
            <a:r>
              <a:rPr lang="et-EE" b="1" u="sng" dirty="0">
                <a:solidFill>
                  <a:srgbClr val="002060"/>
                </a:solidFill>
              </a:rPr>
              <a:t> </a:t>
            </a:r>
            <a:r>
              <a:rPr lang="et-EE" b="1" u="sng" dirty="0" err="1">
                <a:solidFill>
                  <a:srgbClr val="002060"/>
                </a:solidFill>
              </a:rPr>
              <a:t>strategy</a:t>
            </a:r>
            <a:r>
              <a:rPr lang="et-EE" b="1" u="sng" dirty="0">
                <a:solidFill>
                  <a:srgbClr val="002060"/>
                </a:solidFill>
              </a:rPr>
              <a:t> </a:t>
            </a:r>
            <a:r>
              <a:rPr lang="et-EE" dirty="0">
                <a:solidFill>
                  <a:srgbClr val="002060"/>
                </a:solidFill>
              </a:rPr>
              <a:t>and </a:t>
            </a:r>
            <a:r>
              <a:rPr lang="et-EE" dirty="0" err="1">
                <a:solidFill>
                  <a:srgbClr val="002060"/>
                </a:solidFill>
              </a:rPr>
              <a:t>the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information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systems</a:t>
            </a:r>
            <a:r>
              <a:rPr lang="et-EE" dirty="0">
                <a:solidFill>
                  <a:srgbClr val="002060"/>
                </a:solidFill>
              </a:rPr>
              <a:t> </a:t>
            </a:r>
            <a:r>
              <a:rPr lang="et-EE" dirty="0" err="1">
                <a:solidFill>
                  <a:srgbClr val="002060"/>
                </a:solidFill>
              </a:rPr>
              <a:t>created</a:t>
            </a:r>
            <a:r>
              <a:rPr lang="et-EE" dirty="0">
                <a:solidFill>
                  <a:srgbClr val="00206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78166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9" name="Oval 13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6" y="2358933"/>
            <a:ext cx="4158334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457200" indent="-457200">
              <a:lnSpc>
                <a:spcPct val="90000"/>
              </a:lnSpc>
            </a:pPr>
            <a: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Information Strategy Components</a:t>
            </a:r>
            <a:b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3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9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1" name="Freeform: Shape 150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2E3B-36F4-4D6C-9018-ED508887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5453650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DB369-6752-4545-8C11-81EEBDB4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4" y="6355080"/>
            <a:ext cx="2281766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9C71249A-DFA4-43FE-88B1-70F7AA117244}" type="datetime1">
              <a:rPr lang="en-US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B4B4F0-4626-1946-B06F-CE38E52C6B29}"/>
              </a:ext>
            </a:extLst>
          </p:cNvPr>
          <p:cNvSpPr/>
          <p:nvPr/>
        </p:nvSpPr>
        <p:spPr>
          <a:xfrm>
            <a:off x="315739" y="218077"/>
            <a:ext cx="66152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800" b="0">
                <a:solidFill>
                  <a:srgbClr val="000000"/>
                </a:solidFill>
              </a:defRPr>
            </a:pPr>
            <a:r>
              <a:rPr lang="et-EE" dirty="0" err="1">
                <a:solidFill>
                  <a:srgbClr val="454C57"/>
                </a:solidFill>
              </a:rPr>
              <a:t>The</a:t>
            </a:r>
            <a:r>
              <a:rPr lang="et-EE" dirty="0">
                <a:solidFill>
                  <a:srgbClr val="454C57"/>
                </a:solidFill>
              </a:rPr>
              <a:t> </a:t>
            </a:r>
            <a:r>
              <a:rPr lang="et-EE" dirty="0" err="1">
                <a:solidFill>
                  <a:srgbClr val="454C57"/>
                </a:solidFill>
              </a:rPr>
              <a:t>Information</a:t>
            </a:r>
            <a:r>
              <a:rPr lang="et-EE" dirty="0">
                <a:solidFill>
                  <a:srgbClr val="454C57"/>
                </a:solidFill>
              </a:rPr>
              <a:t> </a:t>
            </a:r>
            <a:r>
              <a:rPr lang="et-EE" dirty="0" err="1">
                <a:solidFill>
                  <a:srgbClr val="454C57"/>
                </a:solidFill>
              </a:rPr>
              <a:t>Strategy</a:t>
            </a:r>
            <a:r>
              <a:rPr lang="et-EE" dirty="0">
                <a:solidFill>
                  <a:srgbClr val="454C57"/>
                </a:solidFill>
              </a:rPr>
              <a:t> </a:t>
            </a:r>
            <a:r>
              <a:rPr lang="et-EE" dirty="0" err="1">
                <a:solidFill>
                  <a:srgbClr val="454C57"/>
                </a:solidFill>
              </a:rPr>
              <a:t>is</a:t>
            </a:r>
            <a:r>
              <a:rPr lang="et-EE" dirty="0">
                <a:solidFill>
                  <a:srgbClr val="454C57"/>
                </a:solidFill>
              </a:rPr>
              <a:t> </a:t>
            </a:r>
            <a:r>
              <a:rPr lang="et-EE" dirty="0" err="1">
                <a:solidFill>
                  <a:srgbClr val="454C57"/>
                </a:solidFill>
              </a:rPr>
              <a:t>the</a:t>
            </a:r>
            <a:r>
              <a:rPr lang="et-EE" dirty="0">
                <a:solidFill>
                  <a:srgbClr val="454C57"/>
                </a:solidFill>
              </a:rPr>
              <a:t> </a:t>
            </a:r>
            <a:r>
              <a:rPr lang="et-EE" u="sng" dirty="0" err="1">
                <a:solidFill>
                  <a:srgbClr val="454C57"/>
                </a:solidFill>
              </a:rPr>
              <a:t>overall</a:t>
            </a:r>
            <a:r>
              <a:rPr lang="et-EE" u="sng" dirty="0">
                <a:solidFill>
                  <a:srgbClr val="454C57"/>
                </a:solidFill>
              </a:rPr>
              <a:t> </a:t>
            </a:r>
            <a:r>
              <a:rPr lang="et-EE" u="sng" dirty="0" err="1">
                <a:solidFill>
                  <a:srgbClr val="454C57"/>
                </a:solidFill>
              </a:rPr>
              <a:t>plan</a:t>
            </a:r>
            <a:r>
              <a:rPr lang="et-EE" dirty="0">
                <a:solidFill>
                  <a:srgbClr val="454C57"/>
                </a:solidFill>
              </a:rPr>
              <a:t> a </a:t>
            </a:r>
            <a:r>
              <a:rPr lang="et-EE" dirty="0" err="1">
                <a:solidFill>
                  <a:srgbClr val="454C57"/>
                </a:solidFill>
              </a:rPr>
              <a:t>business</a:t>
            </a:r>
            <a:r>
              <a:rPr lang="et-EE" dirty="0">
                <a:solidFill>
                  <a:srgbClr val="454C57"/>
                </a:solidFill>
              </a:rPr>
              <a:t> </a:t>
            </a:r>
            <a:r>
              <a:rPr lang="et-EE" dirty="0" err="1">
                <a:solidFill>
                  <a:srgbClr val="454C57"/>
                </a:solidFill>
              </a:rPr>
              <a:t>has</a:t>
            </a:r>
            <a:r>
              <a:rPr lang="et-EE" dirty="0">
                <a:solidFill>
                  <a:srgbClr val="454C57"/>
                </a:solidFill>
              </a:rPr>
              <a:t> </a:t>
            </a:r>
            <a:r>
              <a:rPr lang="et-EE" dirty="0" err="1">
                <a:solidFill>
                  <a:srgbClr val="454C57"/>
                </a:solidFill>
              </a:rPr>
              <a:t>to</a:t>
            </a:r>
            <a:r>
              <a:rPr lang="et-EE" dirty="0">
                <a:solidFill>
                  <a:srgbClr val="454C57"/>
                </a:solidFill>
              </a:rPr>
              <a:t> </a:t>
            </a:r>
            <a:r>
              <a:rPr lang="et-EE" dirty="0" err="1">
                <a:solidFill>
                  <a:srgbClr val="454C57"/>
                </a:solidFill>
              </a:rPr>
              <a:t>create</a:t>
            </a:r>
            <a:r>
              <a:rPr lang="et-EE" dirty="0">
                <a:solidFill>
                  <a:srgbClr val="454C57"/>
                </a:solidFill>
              </a:rPr>
              <a:t> and </a:t>
            </a:r>
            <a:r>
              <a:rPr lang="et-EE" dirty="0" err="1">
                <a:solidFill>
                  <a:srgbClr val="454C57"/>
                </a:solidFill>
              </a:rPr>
              <a:t>develop</a:t>
            </a:r>
            <a:r>
              <a:rPr lang="et-EE" dirty="0">
                <a:solidFill>
                  <a:srgbClr val="454C57"/>
                </a:solidFill>
              </a:rPr>
              <a:t> </a:t>
            </a:r>
            <a:r>
              <a:rPr lang="et-EE" dirty="0" err="1">
                <a:solidFill>
                  <a:srgbClr val="454C57"/>
                </a:solidFill>
              </a:rPr>
              <a:t>its</a:t>
            </a:r>
            <a:r>
              <a:rPr lang="et-EE" dirty="0">
                <a:solidFill>
                  <a:srgbClr val="454C57"/>
                </a:solidFill>
              </a:rPr>
              <a:t> </a:t>
            </a:r>
            <a:r>
              <a:rPr lang="et-EE" dirty="0" err="1">
                <a:solidFill>
                  <a:srgbClr val="454C57"/>
                </a:solidFill>
              </a:rPr>
              <a:t>information</a:t>
            </a:r>
            <a:r>
              <a:rPr lang="et-EE" dirty="0">
                <a:solidFill>
                  <a:srgbClr val="454C57"/>
                </a:solidFill>
              </a:rPr>
              <a:t> </a:t>
            </a:r>
            <a:r>
              <a:rPr lang="et-EE" dirty="0" err="1">
                <a:solidFill>
                  <a:srgbClr val="454C57"/>
                </a:solidFill>
              </a:rPr>
              <a:t>systems</a:t>
            </a:r>
            <a:r>
              <a:rPr lang="et-EE" dirty="0">
                <a:solidFill>
                  <a:srgbClr val="454C57"/>
                </a:solidFill>
              </a:rPr>
              <a:t>. </a:t>
            </a:r>
            <a:r>
              <a:rPr lang="et-EE" dirty="0" err="1">
                <a:solidFill>
                  <a:srgbClr val="454C57"/>
                </a:solidFill>
              </a:rPr>
              <a:t>Its</a:t>
            </a:r>
            <a:r>
              <a:rPr lang="et-EE" dirty="0">
                <a:solidFill>
                  <a:srgbClr val="454C57"/>
                </a:solidFill>
              </a:rPr>
              <a:t> </a:t>
            </a:r>
            <a:r>
              <a:rPr lang="et-EE" dirty="0" err="1">
                <a:solidFill>
                  <a:srgbClr val="454C57"/>
                </a:solidFill>
              </a:rPr>
              <a:t>broken</a:t>
            </a:r>
            <a:r>
              <a:rPr lang="et-EE" dirty="0">
                <a:solidFill>
                  <a:srgbClr val="454C57"/>
                </a:solidFill>
              </a:rPr>
              <a:t> </a:t>
            </a:r>
            <a:r>
              <a:rPr lang="et-EE" dirty="0" err="1">
                <a:solidFill>
                  <a:srgbClr val="454C57"/>
                </a:solidFill>
              </a:rPr>
              <a:t>into</a:t>
            </a:r>
            <a:r>
              <a:rPr lang="et-EE" dirty="0">
                <a:solidFill>
                  <a:srgbClr val="454C57"/>
                </a:solidFill>
              </a:rPr>
              <a:t> 3 parts: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69FED9-9A2A-D442-9F11-ED143E61D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20" y="1615156"/>
            <a:ext cx="6611331" cy="335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85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06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lnSpc>
                <a:spcPct val="90000"/>
              </a:lnSpc>
            </a:pPr>
            <a:r>
              <a:rPr lang="en-US" sz="3300">
                <a:solidFill>
                  <a:srgbClr val="F2F2F2"/>
                </a:solidFill>
              </a:rPr>
              <a:t>Information Strategy Components</a:t>
            </a:r>
            <a:br>
              <a:rPr lang="en-US" sz="3300">
                <a:solidFill>
                  <a:srgbClr val="F2F2F2"/>
                </a:solidFill>
              </a:rPr>
            </a:br>
            <a:br>
              <a:rPr lang="en-US" sz="3300">
                <a:solidFill>
                  <a:srgbClr val="F2F2F2"/>
                </a:solidFill>
              </a:rPr>
            </a:br>
            <a:br>
              <a:rPr lang="en-US" sz="3300">
                <a:solidFill>
                  <a:srgbClr val="F2F2F2"/>
                </a:solidFill>
              </a:rPr>
            </a:br>
            <a:br>
              <a:rPr lang="en-US" sz="3300">
                <a:solidFill>
                  <a:srgbClr val="F2F2F2"/>
                </a:solidFill>
              </a:rPr>
            </a:br>
            <a:endParaRPr lang="en-US" sz="3300">
              <a:solidFill>
                <a:srgbClr val="F2F2F2"/>
              </a:solidFill>
            </a:endParaRPr>
          </a:p>
        </p:txBody>
      </p:sp>
      <p:sp>
        <p:nvSpPr>
          <p:cNvPr id="116" name="Rectangle 108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7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2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2E3B-36F4-4D6C-9018-ED508887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3861" y="6355080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DB369-6752-4545-8C11-81EEBDB4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9C71249A-DFA4-43FE-88B1-70F7AA117244}" type="datetime1">
              <a:rPr lang="en-US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chemeClr val="accent1"/>
              </a:solidFill>
            </a:endParaRPr>
          </a:p>
        </p:txBody>
      </p:sp>
      <p:graphicFrame>
        <p:nvGraphicFramePr>
          <p:cNvPr id="119" name="Shape 58">
            <a:extLst>
              <a:ext uri="{FF2B5EF4-FFF2-40B4-BE49-F238E27FC236}">
                <a16:creationId xmlns:a16="http://schemas.microsoft.com/office/drawing/2014/main" id="{CB429D19-F4C8-4A61-8828-3FA61A1D1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044760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080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DCA251B-4F28-43A9-A5FD-47101E24C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4756" y="1266958"/>
            <a:ext cx="6657901" cy="4528457"/>
          </a:xfrm>
        </p:spPr>
        <p:txBody>
          <a:bodyPr anchor="ctr">
            <a:normAutofit/>
          </a:bodyPr>
          <a:lstStyle/>
          <a:p>
            <a:r>
              <a:rPr lang="en-GB" dirty="0"/>
              <a:t>Levels of Management(recap) &amp; BIS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B3E067-68A1-4E6F-8B2A-DF0DC2803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8F0EEF-7B63-4EC4-96D4-6AFBF46B1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B5E673-6D85-4457-A048-FD09048DC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14033" y="6355080"/>
            <a:ext cx="3691842" cy="3048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alpha val="60000"/>
                  </a:schemeClr>
                </a:solidFill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69030" y="6355082"/>
            <a:ext cx="1606472" cy="304799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19BB6C75-8822-4C52-9023-3D62A4428F5D}" type="datetime1">
              <a:rPr lang="en-GB">
                <a:solidFill>
                  <a:schemeClr val="tx1">
                    <a:alpha val="60000"/>
                  </a:scheme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47985"/>
      </p:ext>
    </p:extLst>
  </p:cSld>
  <p:clrMapOvr>
    <a:masterClrMapping/>
  </p:clrMapOvr>
  <p:transition spd="med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6" name="Oval 13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457200" indent="-457200"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Information Systems Pyramid</a:t>
            </a:r>
            <a:b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2E3B-36F4-4D6C-9018-ED508887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7FAC22-DFB2-9548-91E5-A69DC060E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1282210"/>
            <a:ext cx="6275584" cy="4298773"/>
          </a:xfrm>
          <a:prstGeom prst="rect">
            <a:avLst/>
          </a:prstGeom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DB369-6752-4545-8C11-81EEBDB4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2" y="6355080"/>
            <a:ext cx="2281767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9C71249A-DFA4-43FE-88B1-70F7AA117244}" type="datetime1">
              <a:rPr lang="en-US" smtClean="0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839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DCA251B-4F28-43A9-A5FD-47101E24C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4033" y="1266958"/>
            <a:ext cx="6248624" cy="452845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6100" dirty="0"/>
              <a:t>IT Governance &amp;</a:t>
            </a:r>
            <a:br>
              <a:rPr lang="en-GB" sz="6100" dirty="0"/>
            </a:br>
            <a:r>
              <a:rPr lang="en-GB" sz="6100" dirty="0"/>
              <a:t>Business Operating Models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7B3E067-68A1-4E6F-8B2A-DF0DC2803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8F0EEF-7B63-4EC4-96D4-6AFBF46B1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FB5E673-6D85-4457-A048-FD09048DC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14033" y="6355080"/>
            <a:ext cx="3691842" cy="3048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alpha val="60000"/>
                  </a:schemeClr>
                </a:solidFill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69030" y="6355082"/>
            <a:ext cx="1606472" cy="304799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19BB6C75-8822-4C52-9023-3D62A4428F5D}" type="datetime1">
              <a:rPr lang="en-GB">
                <a:solidFill>
                  <a:schemeClr val="tx1">
                    <a:alpha val="60000"/>
                  </a:scheme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703564"/>
      </p:ext>
    </p:extLst>
  </p:cSld>
  <p:clrMapOvr>
    <a:masterClrMapping/>
  </p:clrMapOvr>
  <p:transition spd="med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" name="Oval 10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746742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457200" indent="-457200">
              <a:lnSpc>
                <a:spcPct val="90000"/>
              </a:lnSpc>
            </a:pPr>
            <a: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IT Governance</a:t>
            </a:r>
            <a:b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3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2E3B-36F4-4D6C-9018-ED508887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474324-E247-DD47-BB42-BCD0909DE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1517543"/>
            <a:ext cx="6275584" cy="3828106"/>
          </a:xfrm>
          <a:prstGeom prst="rect">
            <a:avLst/>
          </a:prstGeom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DB369-6752-4545-8C11-81EEBDB4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2" y="6355080"/>
            <a:ext cx="2281767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9C71249A-DFA4-43FE-88B1-70F7AA117244}" type="datetime1">
              <a:rPr lang="en-US" smtClean="0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814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14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5" name="Oval 14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457200" indent="-457200">
              <a:lnSpc>
                <a:spcPct val="90000"/>
              </a:lnSpc>
            </a:pPr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The problem with IT</a:t>
            </a:r>
          </a:p>
        </p:txBody>
      </p:sp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2E3B-36F4-4D6C-9018-ED508887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54E54E-FD88-A046-ACA9-1C24EB884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1548922"/>
            <a:ext cx="6275584" cy="3765348"/>
          </a:xfrm>
          <a:prstGeom prst="rect">
            <a:avLst/>
          </a:prstGeom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DB369-6752-4545-8C11-81EEBDB4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2" y="6355080"/>
            <a:ext cx="2281767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9C71249A-DFA4-43FE-88B1-70F7AA117244}" type="datetime1">
              <a:rPr lang="en-US" smtClean="0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188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9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0" name="Picture 9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1" name="Oval 10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2" name="Picture 10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3" name="Picture 10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4" name="Rectangle 10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5" name="Rectangle 109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457200" indent="-457200">
              <a:lnSpc>
                <a:spcPct val="90000"/>
              </a:lnSpc>
            </a:pPr>
            <a: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The problem with IT</a:t>
            </a:r>
          </a:p>
        </p:txBody>
      </p:sp>
      <p:sp useBgFill="1">
        <p:nvSpPr>
          <p:cNvPr id="166" name="Rectangle 111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13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2E3B-36F4-4D6C-9018-ED508887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E2B6DF-90F0-EF4B-ACBF-CA095D5E3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1384188"/>
            <a:ext cx="6275584" cy="4094817"/>
          </a:xfrm>
          <a:prstGeom prst="rect">
            <a:avLst/>
          </a:prstGeom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DB369-6752-4545-8C11-81EEBDB4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2" y="6355080"/>
            <a:ext cx="2281767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9C71249A-DFA4-43FE-88B1-70F7AA117244}" type="datetime1">
              <a:rPr lang="en-US" smtClean="0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05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F180554-4A19-6F42-8FFB-41ACB8ACC102}"/>
              </a:ext>
            </a:extLst>
          </p:cNvPr>
          <p:cNvSpPr/>
          <p:nvPr/>
        </p:nvSpPr>
        <p:spPr>
          <a:xfrm>
            <a:off x="4629903" y="1392139"/>
            <a:ext cx="6798509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000" u="sng" dirty="0"/>
              <a:t>IT-business strategy alignment </a:t>
            </a:r>
            <a:r>
              <a:rPr lang="en-US" sz="2000" dirty="0"/>
              <a:t>should consider </a:t>
            </a:r>
            <a:r>
              <a:rPr lang="en-US" sz="2000" b="1" u="sng" dirty="0"/>
              <a:t>internal</a:t>
            </a:r>
            <a:r>
              <a:rPr lang="et-EE" sz="2000" b="1" u="sng" dirty="0"/>
              <a:t> </a:t>
            </a:r>
            <a:r>
              <a:rPr lang="en-US" sz="2000" b="1" u="sng" dirty="0"/>
              <a:t>and external opportunities</a:t>
            </a:r>
            <a:r>
              <a:rPr lang="en-US" sz="2000" dirty="0"/>
              <a:t> as well as </a:t>
            </a:r>
            <a:r>
              <a:rPr lang="en-US" sz="2000" b="1" u="sng" dirty="0"/>
              <a:t>resource requirements</a:t>
            </a:r>
            <a:r>
              <a:rPr lang="en-US" sz="2000" dirty="0"/>
              <a:t>.</a:t>
            </a:r>
          </a:p>
          <a:p>
            <a:endParaRPr lang="et-EE" sz="20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/>
              <a:t>Michael Porter, of the Harvard Business</a:t>
            </a:r>
            <a:r>
              <a:rPr lang="et-EE" sz="2000" dirty="0"/>
              <a:t> </a:t>
            </a:r>
            <a:r>
              <a:rPr lang="en-US" sz="2000" dirty="0"/>
              <a:t>School, states that corporations </a:t>
            </a:r>
            <a:r>
              <a:rPr lang="en-US" sz="2000" b="1" u="sng" dirty="0"/>
              <a:t>need to incorporate IT</a:t>
            </a:r>
            <a:r>
              <a:rPr lang="et-EE" sz="2000" b="1" u="sng" dirty="0"/>
              <a:t> </a:t>
            </a:r>
            <a:r>
              <a:rPr lang="en-US" sz="2000" b="1" u="sng" dirty="0"/>
              <a:t>into their business strategy formulation rather than</a:t>
            </a:r>
            <a:r>
              <a:rPr lang="et-EE" sz="2000" b="1" u="sng" dirty="0"/>
              <a:t> </a:t>
            </a:r>
            <a:r>
              <a:rPr lang="en-US" sz="2000" b="1" u="sng" dirty="0"/>
              <a:t>focus on IT’s operational role</a:t>
            </a:r>
            <a:r>
              <a:rPr lang="en-US" sz="2000" dirty="0"/>
              <a:t>. </a:t>
            </a:r>
          </a:p>
          <a:p>
            <a:pPr marL="457200" indent="-457200">
              <a:buFont typeface="Wingdings" pitchFamily="2" charset="2"/>
              <a:buChar char="Ø"/>
            </a:pPr>
            <a:endParaRPr lang="et-EE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Technology strategy</a:t>
            </a:r>
            <a:r>
              <a:rPr lang="et-EE" sz="2800" dirty="0"/>
              <a:t> </a:t>
            </a:r>
            <a:r>
              <a:rPr lang="en-US" sz="2800" dirty="0"/>
              <a:t>and business strategy need to be orchestrated prior to</a:t>
            </a:r>
            <a:r>
              <a:rPr lang="et-EE" sz="2800" dirty="0"/>
              <a:t> </a:t>
            </a:r>
            <a:r>
              <a:rPr lang="en-GB" sz="2800" dirty="0"/>
              <a:t>deploying IT.</a:t>
            </a:r>
          </a:p>
        </p:txBody>
      </p:sp>
      <p:sp>
        <p:nvSpPr>
          <p:cNvPr id="35" name="Shape 56">
            <a:extLst>
              <a:ext uri="{FF2B5EF4-FFF2-40B4-BE49-F238E27FC236}">
                <a16:creationId xmlns:a16="http://schemas.microsoft.com/office/drawing/2014/main" id="{B5086388-FEC7-814D-AD64-B280E5E1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946" y="1855066"/>
            <a:ext cx="2939754" cy="1144106"/>
          </a:xfrm>
          <a:prstGeom prst="rect">
            <a:avLst/>
          </a:prstGeom>
        </p:spPr>
        <p:txBody>
          <a:bodyPr>
            <a:noAutofit/>
          </a:bodyPr>
          <a:lstStyle>
            <a:lvl1pPr defTabSz="841247">
              <a:defRPr sz="3680" b="1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t-EE" sz="4800" dirty="0">
                <a:solidFill>
                  <a:schemeClr val="tx1"/>
                </a:solidFill>
              </a:rPr>
              <a:t>Aligning IT to Business Strategy</a:t>
            </a:r>
            <a:endParaRPr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80591"/>
      </p:ext>
    </p:extLst>
  </p:cSld>
  <p:clrMapOvr>
    <a:masterClrMapping/>
  </p:clrMapOvr>
  <p:transition spd="med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8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0" name="Picture 8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1" name="Oval 9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2" name="Picture 9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3" name="Picture 9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54" name="Rectangle 9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5" name="Rectangle 99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457200" indent="-457200">
              <a:lnSpc>
                <a:spcPct val="90000"/>
              </a:lnSpc>
            </a:pPr>
            <a:r>
              <a:rPr lang="en-US" sz="18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IT Governance – </a:t>
            </a:r>
            <a:br>
              <a:rPr lang="en-US" sz="1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1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1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Framework for decision rights and accountability to encourage desirable behavior in the use of IT. Governance complements organizational structure to enable a firm to meet conflicting objectives.</a:t>
            </a:r>
            <a:br>
              <a:rPr lang="en-US" sz="1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1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156" name="Rectangle 101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03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2E3B-36F4-4D6C-9018-ED508887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C2A2A6-C90F-A045-8EF5-D90DEBBEC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92" y="1337121"/>
            <a:ext cx="6275584" cy="4188951"/>
          </a:xfrm>
          <a:prstGeom prst="rect">
            <a:avLst/>
          </a:prstGeom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DB369-6752-4545-8C11-81EEBDB4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2" y="6355080"/>
            <a:ext cx="2281767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9C71249A-DFA4-43FE-88B1-70F7AA117244}" type="datetime1">
              <a:rPr lang="en-US" smtClean="0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440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18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0" name="Picture 120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1" name="Oval 122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2" name="Picture 124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3" name="Picture 126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4" name="Rectangle 128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Making IT an ASSET</a:t>
            </a:r>
            <a:br>
              <a:rPr lang="en-US" sz="4200"/>
            </a:br>
            <a:r>
              <a:rPr lang="en-US" sz="4200"/>
              <a:t>Depends on.....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</a:pPr>
            <a:fld id="{19BB6C75-8822-4C52-9023-3D62A4428F5D}" type="datetime1">
              <a:rPr lang="en-US"/>
              <a:pPr defTabSz="914400">
                <a:spcAft>
                  <a:spcPts val="600"/>
                </a:spcAft>
              </a:pPr>
              <a:t>3/10/19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graphicFrame>
        <p:nvGraphicFramePr>
          <p:cNvPr id="114" name="Shape 56">
            <a:extLst>
              <a:ext uri="{FF2B5EF4-FFF2-40B4-BE49-F238E27FC236}">
                <a16:creationId xmlns:a16="http://schemas.microsoft.com/office/drawing/2014/main" id="{A253160F-44CA-4672-9E55-DA09642F84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1308304"/>
              </p:ext>
            </p:extLst>
          </p:nvPr>
        </p:nvGraphicFramePr>
        <p:xfrm>
          <a:off x="646111" y="2237362"/>
          <a:ext cx="9404352" cy="4046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31750712"/>
      </p:ext>
    </p:extLst>
  </p:cSld>
  <p:clrMapOvr>
    <a:masterClrMapping/>
  </p:clrMapOvr>
  <p:transition spd="med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1063417"/>
            <a:ext cx="3505495" cy="46753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>
                <a:solidFill>
                  <a:srgbClr val="F2F2F2"/>
                </a:solidFill>
              </a:rPr>
              <a:t>Integration </a:t>
            </a:r>
            <a:br>
              <a:rPr lang="en-US" sz="3300">
                <a:solidFill>
                  <a:srgbClr val="F2F2F2"/>
                </a:solidFill>
              </a:rPr>
            </a:br>
            <a:r>
              <a:rPr lang="en-US" sz="3300">
                <a:solidFill>
                  <a:srgbClr val="F2F2F2"/>
                </a:solidFill>
              </a:rPr>
              <a:t>&amp; Standardisation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0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3861" y="6355080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19BB6C75-8822-4C52-9023-3D62A4428F5D}" type="datetime1">
              <a:rPr lang="en-US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chemeClr val="accent1"/>
              </a:solidFill>
            </a:endParaRPr>
          </a:p>
        </p:txBody>
      </p:sp>
      <p:graphicFrame>
        <p:nvGraphicFramePr>
          <p:cNvPr id="79" name="Shape 56">
            <a:extLst>
              <a:ext uri="{FF2B5EF4-FFF2-40B4-BE49-F238E27FC236}">
                <a16:creationId xmlns:a16="http://schemas.microsoft.com/office/drawing/2014/main" id="{CE268EFB-E0DC-4A95-88D6-6FD46C8427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2078197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8866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1063417"/>
            <a:ext cx="3505495" cy="46753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4200">
                <a:solidFill>
                  <a:srgbClr val="F2F2F2"/>
                </a:solidFill>
              </a:rPr>
              <a:t>The four general types of operating models are: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3861" y="6355080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19BB6C75-8822-4C52-9023-3D62A4428F5D}" type="datetime1">
              <a:rPr lang="en-US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chemeClr val="accent1"/>
              </a:solidFill>
            </a:endParaRPr>
          </a:p>
        </p:txBody>
      </p:sp>
      <p:graphicFrame>
        <p:nvGraphicFramePr>
          <p:cNvPr id="79" name="Shape 56">
            <a:extLst>
              <a:ext uri="{FF2B5EF4-FFF2-40B4-BE49-F238E27FC236}">
                <a16:creationId xmlns:a16="http://schemas.microsoft.com/office/drawing/2014/main" id="{7759F81C-8BD3-4C36-8599-4D4B79191D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1922531"/>
              </p:ext>
            </p:extLst>
          </p:nvPr>
        </p:nvGraphicFramePr>
        <p:xfrm>
          <a:off x="5608638" y="982766"/>
          <a:ext cx="6099148" cy="475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76497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lang="sv-SE" sz="2000" b="1" u="sng" dirty="0">
                <a:solidFill>
                  <a:schemeClr val="bg2"/>
                </a:solidFill>
              </a:rPr>
              <a:t>Operating </a:t>
            </a:r>
            <a:r>
              <a:rPr lang="sv-SE" sz="2000" b="1" u="sng" dirty="0" err="1">
                <a:solidFill>
                  <a:schemeClr val="bg2"/>
                </a:solidFill>
              </a:rPr>
              <a:t>Model</a:t>
            </a:r>
            <a:r>
              <a:rPr lang="sv-SE" sz="2000" b="1" u="sng" dirty="0">
                <a:solidFill>
                  <a:schemeClr val="bg2"/>
                </a:solidFill>
              </a:rPr>
              <a:t> </a:t>
            </a:r>
            <a:r>
              <a:rPr lang="sv-SE" sz="2000" dirty="0">
                <a:solidFill>
                  <a:schemeClr val="bg2"/>
                </a:solidFill>
              </a:rPr>
              <a:t>– </a:t>
            </a:r>
            <a:br>
              <a:rPr lang="sv-SE" sz="2000" dirty="0">
                <a:solidFill>
                  <a:schemeClr val="bg2"/>
                </a:solidFill>
              </a:rPr>
            </a:br>
            <a:br>
              <a:rPr lang="sv-SE" sz="2000" dirty="0">
                <a:solidFill>
                  <a:schemeClr val="bg2"/>
                </a:solidFill>
              </a:rPr>
            </a:br>
            <a:r>
              <a:rPr lang="sv-SE" sz="2000" dirty="0">
                <a:solidFill>
                  <a:schemeClr val="bg2"/>
                </a:solidFill>
              </a:rPr>
              <a:t>the </a:t>
            </a:r>
            <a:r>
              <a:rPr lang="sv-SE" sz="2000" dirty="0" err="1">
                <a:solidFill>
                  <a:schemeClr val="bg2"/>
                </a:solidFill>
              </a:rPr>
              <a:t>desired</a:t>
            </a:r>
            <a:r>
              <a:rPr lang="sv-SE" sz="2000" dirty="0">
                <a:solidFill>
                  <a:schemeClr val="bg2"/>
                </a:solidFill>
              </a:rPr>
              <a:t> </a:t>
            </a:r>
            <a:r>
              <a:rPr lang="sv-SE" sz="2000" b="1" u="sng" dirty="0" err="1">
                <a:solidFill>
                  <a:schemeClr val="accent1"/>
                </a:solidFill>
              </a:rPr>
              <a:t>level</a:t>
            </a:r>
            <a:r>
              <a:rPr lang="sv-SE" sz="2000" b="1" u="sng" dirty="0">
                <a:solidFill>
                  <a:schemeClr val="accent1"/>
                </a:solidFill>
              </a:rPr>
              <a:t> </a:t>
            </a:r>
            <a:r>
              <a:rPr lang="sv-SE" sz="2000" b="1" u="sng" dirty="0" err="1">
                <a:solidFill>
                  <a:schemeClr val="accent1"/>
                </a:solidFill>
              </a:rPr>
              <a:t>of</a:t>
            </a:r>
            <a:r>
              <a:rPr lang="sv-SE" sz="2000" b="1" u="sng" dirty="0">
                <a:solidFill>
                  <a:schemeClr val="accent1"/>
                </a:solidFill>
              </a:rPr>
              <a:t> business process integration</a:t>
            </a:r>
            <a:r>
              <a:rPr lang="sv-SE" sz="2000" dirty="0">
                <a:solidFill>
                  <a:schemeClr val="accent1"/>
                </a:solidFill>
              </a:rPr>
              <a:t> </a:t>
            </a:r>
            <a:br>
              <a:rPr lang="sv-SE" sz="2000" dirty="0">
                <a:solidFill>
                  <a:schemeClr val="accent1"/>
                </a:solidFill>
              </a:rPr>
            </a:br>
            <a:br>
              <a:rPr lang="sv-SE" sz="2000" dirty="0">
                <a:solidFill>
                  <a:schemeClr val="accent1"/>
                </a:solidFill>
              </a:rPr>
            </a:br>
            <a:r>
              <a:rPr lang="sv-SE" sz="2000" dirty="0">
                <a:solidFill>
                  <a:schemeClr val="bg2"/>
                </a:solidFill>
              </a:rPr>
              <a:t>and </a:t>
            </a:r>
            <a:r>
              <a:rPr lang="sv-SE" sz="2000" b="1" u="sng" dirty="0">
                <a:solidFill>
                  <a:schemeClr val="accent1"/>
                </a:solidFill>
              </a:rPr>
              <a:t>business process </a:t>
            </a:r>
            <a:r>
              <a:rPr lang="sv-SE" sz="2000" b="1" u="sng" dirty="0" err="1">
                <a:solidFill>
                  <a:schemeClr val="accent1"/>
                </a:solidFill>
              </a:rPr>
              <a:t>standardization</a:t>
            </a:r>
            <a:r>
              <a:rPr lang="sv-SE" sz="2000" b="1" u="sng" dirty="0">
                <a:solidFill>
                  <a:schemeClr val="accent1"/>
                </a:solidFill>
              </a:rPr>
              <a:t> </a:t>
            </a:r>
            <a:br>
              <a:rPr lang="sv-SE" sz="2000" b="1" u="sng" dirty="0">
                <a:solidFill>
                  <a:schemeClr val="accent1"/>
                </a:solidFill>
              </a:rPr>
            </a:br>
            <a:br>
              <a:rPr lang="sv-SE" sz="2000" b="1" u="sng" dirty="0">
                <a:solidFill>
                  <a:schemeClr val="accent1"/>
                </a:solidFill>
              </a:rPr>
            </a:br>
            <a:r>
              <a:rPr lang="sv-SE" sz="2000" dirty="0">
                <a:solidFill>
                  <a:schemeClr val="bg2"/>
                </a:solidFill>
              </a:rPr>
              <a:t>for </a:t>
            </a:r>
            <a:r>
              <a:rPr lang="sv-SE" sz="2000" dirty="0" err="1">
                <a:solidFill>
                  <a:schemeClr val="bg2"/>
                </a:solidFill>
              </a:rPr>
              <a:t>delivering</a:t>
            </a:r>
            <a:r>
              <a:rPr lang="sv-SE" sz="2000" dirty="0">
                <a:solidFill>
                  <a:schemeClr val="bg2"/>
                </a:solidFill>
              </a:rPr>
              <a:t> </a:t>
            </a:r>
            <a:r>
              <a:rPr lang="sv-SE" sz="2000" dirty="0" err="1">
                <a:solidFill>
                  <a:schemeClr val="bg2"/>
                </a:solidFill>
              </a:rPr>
              <a:t>goods</a:t>
            </a:r>
            <a:r>
              <a:rPr lang="sv-SE" sz="2000" dirty="0">
                <a:solidFill>
                  <a:schemeClr val="bg2"/>
                </a:solidFill>
              </a:rPr>
              <a:t> and services to </a:t>
            </a:r>
            <a:r>
              <a:rPr lang="sv-SE" sz="2000" dirty="0" err="1">
                <a:solidFill>
                  <a:schemeClr val="bg2"/>
                </a:solidFill>
              </a:rPr>
              <a:t>customers</a:t>
            </a:r>
            <a:r>
              <a:rPr lang="sv-SE" sz="2000" dirty="0">
                <a:solidFill>
                  <a:schemeClr val="bg2"/>
                </a:solidFill>
              </a:rPr>
              <a:t>. It </a:t>
            </a:r>
            <a:r>
              <a:rPr lang="sv-SE" sz="2000" dirty="0" err="1">
                <a:solidFill>
                  <a:schemeClr val="bg2"/>
                </a:solidFill>
              </a:rPr>
              <a:t>describes</a:t>
            </a:r>
            <a:r>
              <a:rPr lang="sv-SE" sz="2000" dirty="0">
                <a:solidFill>
                  <a:schemeClr val="bg2"/>
                </a:solidFill>
              </a:rPr>
              <a:t> </a:t>
            </a:r>
            <a:r>
              <a:rPr lang="sv-SE" sz="2000" dirty="0" err="1">
                <a:solidFill>
                  <a:schemeClr val="bg2"/>
                </a:solidFill>
              </a:rPr>
              <a:t>how</a:t>
            </a:r>
            <a:r>
              <a:rPr lang="sv-SE" sz="2000" dirty="0">
                <a:solidFill>
                  <a:schemeClr val="bg2"/>
                </a:solidFill>
              </a:rPr>
              <a:t> a </a:t>
            </a:r>
            <a:r>
              <a:rPr lang="sv-SE" sz="2000" dirty="0" err="1">
                <a:solidFill>
                  <a:schemeClr val="bg2"/>
                </a:solidFill>
              </a:rPr>
              <a:t>firm</a:t>
            </a:r>
            <a:r>
              <a:rPr lang="sv-SE" sz="2000" dirty="0">
                <a:solidFill>
                  <a:schemeClr val="bg2"/>
                </a:solidFill>
              </a:rPr>
              <a:t> </a:t>
            </a:r>
            <a:r>
              <a:rPr lang="sv-SE" sz="2000" dirty="0" err="1">
                <a:solidFill>
                  <a:schemeClr val="bg2"/>
                </a:solidFill>
              </a:rPr>
              <a:t>will</a:t>
            </a:r>
            <a:r>
              <a:rPr lang="sv-SE" sz="2000" dirty="0">
                <a:solidFill>
                  <a:schemeClr val="bg2"/>
                </a:solidFill>
              </a:rPr>
              <a:t> profit and </a:t>
            </a:r>
            <a:r>
              <a:rPr lang="sv-SE" sz="2000" dirty="0" err="1">
                <a:solidFill>
                  <a:schemeClr val="bg2"/>
                </a:solidFill>
              </a:rPr>
              <a:t>grow</a:t>
            </a:r>
            <a:r>
              <a:rPr lang="sv-SE" sz="2000" dirty="0">
                <a:solidFill>
                  <a:schemeClr val="bg2"/>
                </a:solidFill>
              </a:rPr>
              <a:t>.</a:t>
            </a:r>
            <a:br>
              <a:rPr lang="sv-SE" sz="2000" dirty="0">
                <a:solidFill>
                  <a:schemeClr val="bg2"/>
                </a:solidFill>
              </a:rPr>
            </a:br>
            <a:endParaRPr lang="en-US" sz="2000" dirty="0">
              <a:solidFill>
                <a:schemeClr val="bg2"/>
              </a:solidFill>
            </a:endParaRPr>
          </a:p>
        </p:txBody>
      </p:sp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62B50C-FA38-B345-81F9-7B6896A2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92" y="1674433"/>
            <a:ext cx="6275584" cy="3514326"/>
          </a:xfrm>
          <a:prstGeom prst="rect">
            <a:avLst/>
          </a:prstGeom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2" y="6355080"/>
            <a:ext cx="2281767" cy="304799"/>
          </a:xfrm>
        </p:spPr>
        <p:txBody>
          <a:bodyPr vert="horz" lIns="91440" tIns="45720" rIns="91440" bIns="45720" rtlCol="0">
            <a:normAutofit/>
          </a:bodyPr>
          <a:lstStyle/>
          <a:p>
            <a:pPr algn="r" defTabSz="914400">
              <a:spcAft>
                <a:spcPts val="600"/>
              </a:spcAft>
            </a:pPr>
            <a:fld id="{19BB6C75-8822-4C52-9023-3D62A4428F5D}" type="datetime1">
              <a:rPr lang="en-US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380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74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lang="sv-SE" sz="1400" b="1" u="sng">
                <a:solidFill>
                  <a:srgbClr val="EBEBEB"/>
                </a:solidFill>
              </a:rPr>
              <a:t>Operating Model </a:t>
            </a:r>
            <a:r>
              <a:rPr lang="sv-SE" sz="1400">
                <a:solidFill>
                  <a:srgbClr val="EBEBEB"/>
                </a:solidFill>
              </a:rPr>
              <a:t>– </a:t>
            </a:r>
            <a:br>
              <a:rPr lang="sv-SE" sz="1400">
                <a:solidFill>
                  <a:srgbClr val="EBEBEB"/>
                </a:solidFill>
              </a:rPr>
            </a:br>
            <a:br>
              <a:rPr lang="sv-SE" sz="1400">
                <a:solidFill>
                  <a:srgbClr val="EBEBEB"/>
                </a:solidFill>
              </a:rPr>
            </a:br>
            <a:r>
              <a:rPr lang="sv-SE" sz="1400">
                <a:solidFill>
                  <a:srgbClr val="EBEBEB"/>
                </a:solidFill>
              </a:rPr>
              <a:t>the desired </a:t>
            </a:r>
            <a:r>
              <a:rPr lang="sv-SE" sz="1400" b="1" u="sng">
                <a:solidFill>
                  <a:srgbClr val="EBEBEB"/>
                </a:solidFill>
              </a:rPr>
              <a:t>level of business process integration</a:t>
            </a:r>
            <a:r>
              <a:rPr lang="sv-SE" sz="1400">
                <a:solidFill>
                  <a:srgbClr val="EBEBEB"/>
                </a:solidFill>
              </a:rPr>
              <a:t> </a:t>
            </a:r>
            <a:br>
              <a:rPr lang="sv-SE" sz="1400">
                <a:solidFill>
                  <a:srgbClr val="EBEBEB"/>
                </a:solidFill>
              </a:rPr>
            </a:br>
            <a:br>
              <a:rPr lang="sv-SE" sz="1400">
                <a:solidFill>
                  <a:srgbClr val="EBEBEB"/>
                </a:solidFill>
              </a:rPr>
            </a:br>
            <a:r>
              <a:rPr lang="sv-SE" sz="1400">
                <a:solidFill>
                  <a:srgbClr val="EBEBEB"/>
                </a:solidFill>
              </a:rPr>
              <a:t>and </a:t>
            </a:r>
            <a:r>
              <a:rPr lang="sv-SE" sz="1400" b="1" u="sng">
                <a:solidFill>
                  <a:srgbClr val="EBEBEB"/>
                </a:solidFill>
              </a:rPr>
              <a:t>business process standardization </a:t>
            </a:r>
            <a:br>
              <a:rPr lang="sv-SE" sz="1400" b="1" u="sng">
                <a:solidFill>
                  <a:srgbClr val="EBEBEB"/>
                </a:solidFill>
              </a:rPr>
            </a:br>
            <a:br>
              <a:rPr lang="sv-SE" sz="1400" b="1" u="sng">
                <a:solidFill>
                  <a:srgbClr val="EBEBEB"/>
                </a:solidFill>
              </a:rPr>
            </a:br>
            <a:r>
              <a:rPr lang="sv-SE" sz="1400">
                <a:solidFill>
                  <a:srgbClr val="EBEBEB"/>
                </a:solidFill>
              </a:rPr>
              <a:t>for delivering goods and services to customers. It describes how a firm will profit and grow.</a:t>
            </a:r>
            <a:br>
              <a:rPr lang="sv-SE" sz="1400">
                <a:solidFill>
                  <a:srgbClr val="EBEBEB"/>
                </a:solidFill>
              </a:rPr>
            </a:br>
            <a:endParaRPr lang="en-US" sz="1400">
              <a:solidFill>
                <a:srgbClr val="EBEBEB"/>
              </a:solidFill>
            </a:endParaRPr>
          </a:p>
        </p:txBody>
      </p:sp>
      <p:sp useBgFill="1">
        <p:nvSpPr>
          <p:cNvPr id="137" name="Rectangle 76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78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1D891B-72C2-C442-864A-460A6C1E6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92" y="1321432"/>
            <a:ext cx="6275584" cy="4220329"/>
          </a:xfrm>
          <a:prstGeom prst="rect">
            <a:avLst/>
          </a:prstGeom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2" y="6355080"/>
            <a:ext cx="2281767" cy="304799"/>
          </a:xfrm>
        </p:spPr>
        <p:txBody>
          <a:bodyPr vert="horz" lIns="91440" tIns="45720" rIns="91440" bIns="45720" rtlCol="0">
            <a:normAutofit/>
          </a:bodyPr>
          <a:lstStyle/>
          <a:p>
            <a:pPr algn="r" defTabSz="914400">
              <a:spcAft>
                <a:spcPts val="600"/>
              </a:spcAft>
            </a:pPr>
            <a:fld id="{19BB6C75-8822-4C52-9023-3D62A4428F5D}" type="datetime1">
              <a:rPr lang="en-US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903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lang="sv-SE" sz="1400" b="1" u="sng">
                <a:solidFill>
                  <a:srgbClr val="EBEBEB"/>
                </a:solidFill>
              </a:rPr>
              <a:t>Operating Model </a:t>
            </a:r>
            <a:r>
              <a:rPr lang="sv-SE" sz="1400">
                <a:solidFill>
                  <a:srgbClr val="EBEBEB"/>
                </a:solidFill>
              </a:rPr>
              <a:t>– </a:t>
            </a:r>
            <a:br>
              <a:rPr lang="sv-SE" sz="1400">
                <a:solidFill>
                  <a:srgbClr val="EBEBEB"/>
                </a:solidFill>
              </a:rPr>
            </a:br>
            <a:br>
              <a:rPr lang="sv-SE" sz="1400">
                <a:solidFill>
                  <a:srgbClr val="EBEBEB"/>
                </a:solidFill>
              </a:rPr>
            </a:br>
            <a:r>
              <a:rPr lang="sv-SE" sz="1400">
                <a:solidFill>
                  <a:srgbClr val="EBEBEB"/>
                </a:solidFill>
              </a:rPr>
              <a:t>the desired </a:t>
            </a:r>
            <a:r>
              <a:rPr lang="sv-SE" sz="1400" b="1" u="sng">
                <a:solidFill>
                  <a:srgbClr val="EBEBEB"/>
                </a:solidFill>
              </a:rPr>
              <a:t>level of business process integration</a:t>
            </a:r>
            <a:r>
              <a:rPr lang="sv-SE" sz="1400">
                <a:solidFill>
                  <a:srgbClr val="EBEBEB"/>
                </a:solidFill>
              </a:rPr>
              <a:t> </a:t>
            </a:r>
            <a:br>
              <a:rPr lang="sv-SE" sz="1400">
                <a:solidFill>
                  <a:srgbClr val="EBEBEB"/>
                </a:solidFill>
              </a:rPr>
            </a:br>
            <a:br>
              <a:rPr lang="sv-SE" sz="1400">
                <a:solidFill>
                  <a:srgbClr val="EBEBEB"/>
                </a:solidFill>
              </a:rPr>
            </a:br>
            <a:r>
              <a:rPr lang="sv-SE" sz="1400">
                <a:solidFill>
                  <a:srgbClr val="EBEBEB"/>
                </a:solidFill>
              </a:rPr>
              <a:t>and </a:t>
            </a:r>
            <a:r>
              <a:rPr lang="sv-SE" sz="1400" b="1" u="sng">
                <a:solidFill>
                  <a:srgbClr val="EBEBEB"/>
                </a:solidFill>
              </a:rPr>
              <a:t>business process standardization </a:t>
            </a:r>
            <a:br>
              <a:rPr lang="sv-SE" sz="1400" b="1" u="sng">
                <a:solidFill>
                  <a:srgbClr val="EBEBEB"/>
                </a:solidFill>
              </a:rPr>
            </a:br>
            <a:br>
              <a:rPr lang="sv-SE" sz="1400" b="1" u="sng">
                <a:solidFill>
                  <a:srgbClr val="EBEBEB"/>
                </a:solidFill>
              </a:rPr>
            </a:br>
            <a:r>
              <a:rPr lang="sv-SE" sz="1400">
                <a:solidFill>
                  <a:srgbClr val="EBEBEB"/>
                </a:solidFill>
              </a:rPr>
              <a:t>for delivering goods and services to customers. It describes how a firm will profit and grow.</a:t>
            </a:r>
            <a:br>
              <a:rPr lang="sv-SE" sz="1400">
                <a:solidFill>
                  <a:srgbClr val="EBEBEB"/>
                </a:solidFill>
              </a:rPr>
            </a:br>
            <a:endParaRPr lang="en-US" sz="1400">
              <a:solidFill>
                <a:srgbClr val="EBEBEB"/>
              </a:solidFill>
            </a:endParaRPr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1725B7-97ED-2D4C-B2C6-D8E78703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92" y="1360654"/>
            <a:ext cx="6275584" cy="4141884"/>
          </a:xfrm>
          <a:prstGeom prst="rect">
            <a:avLst/>
          </a:prstGeom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2" y="6355080"/>
            <a:ext cx="2281767" cy="304799"/>
          </a:xfrm>
        </p:spPr>
        <p:txBody>
          <a:bodyPr vert="horz" lIns="91440" tIns="45720" rIns="91440" bIns="45720" rtlCol="0">
            <a:normAutofit/>
          </a:bodyPr>
          <a:lstStyle/>
          <a:p>
            <a:pPr algn="r" defTabSz="914400">
              <a:spcAft>
                <a:spcPts val="600"/>
              </a:spcAft>
            </a:pPr>
            <a:fld id="{19BB6C75-8822-4C52-9023-3D62A4428F5D}" type="datetime1">
              <a:rPr lang="en-US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491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lang="sv-SE" sz="1400" b="1" u="sng">
                <a:solidFill>
                  <a:srgbClr val="EBEBEB"/>
                </a:solidFill>
              </a:rPr>
              <a:t>Operating Model </a:t>
            </a:r>
            <a:r>
              <a:rPr lang="sv-SE" sz="1400">
                <a:solidFill>
                  <a:srgbClr val="EBEBEB"/>
                </a:solidFill>
              </a:rPr>
              <a:t>– </a:t>
            </a:r>
            <a:br>
              <a:rPr lang="sv-SE" sz="1400">
                <a:solidFill>
                  <a:srgbClr val="EBEBEB"/>
                </a:solidFill>
              </a:rPr>
            </a:br>
            <a:br>
              <a:rPr lang="sv-SE" sz="1400">
                <a:solidFill>
                  <a:srgbClr val="EBEBEB"/>
                </a:solidFill>
              </a:rPr>
            </a:br>
            <a:r>
              <a:rPr lang="sv-SE" sz="1400">
                <a:solidFill>
                  <a:srgbClr val="EBEBEB"/>
                </a:solidFill>
              </a:rPr>
              <a:t>the desired </a:t>
            </a:r>
            <a:r>
              <a:rPr lang="sv-SE" sz="1400" b="1" u="sng">
                <a:solidFill>
                  <a:srgbClr val="EBEBEB"/>
                </a:solidFill>
              </a:rPr>
              <a:t>level of business process integration</a:t>
            </a:r>
            <a:r>
              <a:rPr lang="sv-SE" sz="1400">
                <a:solidFill>
                  <a:srgbClr val="EBEBEB"/>
                </a:solidFill>
              </a:rPr>
              <a:t> </a:t>
            </a:r>
            <a:br>
              <a:rPr lang="sv-SE" sz="1400">
                <a:solidFill>
                  <a:srgbClr val="EBEBEB"/>
                </a:solidFill>
              </a:rPr>
            </a:br>
            <a:br>
              <a:rPr lang="sv-SE" sz="1400">
                <a:solidFill>
                  <a:srgbClr val="EBEBEB"/>
                </a:solidFill>
              </a:rPr>
            </a:br>
            <a:r>
              <a:rPr lang="sv-SE" sz="1400">
                <a:solidFill>
                  <a:srgbClr val="EBEBEB"/>
                </a:solidFill>
              </a:rPr>
              <a:t>and </a:t>
            </a:r>
            <a:r>
              <a:rPr lang="sv-SE" sz="1400" b="1" u="sng">
                <a:solidFill>
                  <a:srgbClr val="EBEBEB"/>
                </a:solidFill>
              </a:rPr>
              <a:t>business process standardization </a:t>
            </a:r>
            <a:br>
              <a:rPr lang="sv-SE" sz="1400" b="1" u="sng">
                <a:solidFill>
                  <a:srgbClr val="EBEBEB"/>
                </a:solidFill>
              </a:rPr>
            </a:br>
            <a:br>
              <a:rPr lang="sv-SE" sz="1400" b="1" u="sng">
                <a:solidFill>
                  <a:srgbClr val="EBEBEB"/>
                </a:solidFill>
              </a:rPr>
            </a:br>
            <a:r>
              <a:rPr lang="sv-SE" sz="1400">
                <a:solidFill>
                  <a:srgbClr val="EBEBEB"/>
                </a:solidFill>
              </a:rPr>
              <a:t>for delivering goods and services to customers. It describes how a firm will profit and grow.</a:t>
            </a:r>
            <a:br>
              <a:rPr lang="sv-SE" sz="1400">
                <a:solidFill>
                  <a:srgbClr val="EBEBEB"/>
                </a:solidFill>
              </a:rPr>
            </a:br>
            <a:endParaRPr lang="en-US" sz="1400">
              <a:solidFill>
                <a:srgbClr val="EBEBEB"/>
              </a:solidFill>
            </a:endParaRPr>
          </a:p>
        </p:txBody>
      </p:sp>
      <p:sp>
        <p:nvSpPr>
          <p:cNvPr id="9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" name="Freeform: Shape 91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6277601" cy="30480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3B97B8-0786-8B4F-9B47-FB20F77D4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4" y="1249712"/>
            <a:ext cx="6270662" cy="4358110"/>
          </a:xfrm>
          <a:prstGeom prst="rect">
            <a:avLst/>
          </a:prstGeom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vert="horz" lIns="91440" tIns="45720" rIns="91440" bIns="45720" rtlCol="0">
            <a:normAutofit/>
          </a:bodyPr>
          <a:lstStyle/>
          <a:p>
            <a:pPr algn="r" defTabSz="914400">
              <a:spcAft>
                <a:spcPts val="600"/>
              </a:spcAft>
            </a:pPr>
            <a:fld id="{19BB6C75-8822-4C52-9023-3D62A4428F5D}" type="datetime1">
              <a:rPr lang="en-US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198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5" name="Oval 104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29267"/>
            <a:ext cx="9717041" cy="101665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lang="en-US" sz="4000" dirty="0">
                <a:solidFill>
                  <a:srgbClr val="EBEBEB"/>
                </a:solidFill>
              </a:rPr>
              <a:t>Capabilities provided by Unification Model</a:t>
            </a:r>
            <a:br>
              <a:rPr lang="en-US" sz="1100" dirty="0">
                <a:solidFill>
                  <a:srgbClr val="EBEBEB"/>
                </a:solidFill>
              </a:rPr>
            </a:br>
            <a:endParaRPr lang="en-US" sz="1100" dirty="0">
              <a:solidFill>
                <a:srgbClr val="EBEBEB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19BB6C75-8822-4C52-9023-3D62A4428F5D}" type="datetime1">
              <a:rPr lang="en-US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chemeClr val="accent1"/>
              </a:solidFill>
            </a:endParaRPr>
          </a:p>
        </p:txBody>
      </p:sp>
      <p:graphicFrame>
        <p:nvGraphicFramePr>
          <p:cNvPr id="96" name="Shape 58">
            <a:extLst>
              <a:ext uri="{FF2B5EF4-FFF2-40B4-BE49-F238E27FC236}">
                <a16:creationId xmlns:a16="http://schemas.microsoft.com/office/drawing/2014/main" id="{74FE1339-6FE2-427A-A432-184640A6E5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67183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838044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0" name="Oval 129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36" name="Rectangle 135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1063417"/>
            <a:ext cx="3505495" cy="46753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4200">
                <a:solidFill>
                  <a:srgbClr val="F2F2F2"/>
                </a:solidFill>
              </a:rPr>
              <a:t>Risks and Limitations of Unification Model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2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3861" y="6355080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19BB6C75-8822-4C52-9023-3D62A4428F5D}" type="datetime1">
              <a:rPr lang="en-US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chemeClr val="accent1"/>
              </a:solidFill>
            </a:endParaRPr>
          </a:p>
        </p:txBody>
      </p:sp>
      <p:graphicFrame>
        <p:nvGraphicFramePr>
          <p:cNvPr id="121" name="Shape 58">
            <a:extLst>
              <a:ext uri="{FF2B5EF4-FFF2-40B4-BE49-F238E27FC236}">
                <a16:creationId xmlns:a16="http://schemas.microsoft.com/office/drawing/2014/main" id="{EF41E519-22F9-4B8A-9D43-A66E45AEA9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1558280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85761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2098F9-75A7-4987-BF7F-A6ABF7AE88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58" y="640081"/>
            <a:ext cx="7117504" cy="3291844"/>
          </a:xfrm>
          <a:prstGeom prst="rect">
            <a:avLst/>
          </a:prstGeom>
          <a:effectLst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4576A-E005-485C-AC3A-AECADA8AFE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330138" y="2616201"/>
            <a:ext cx="2641600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</a:pPr>
            <a:fld id="{9EF8F7EC-B9E1-4464-8B18-7555D544E598}" type="datetime1">
              <a:rPr lang="en-US">
                <a:solidFill>
                  <a:schemeClr val="tx1">
                    <a:alpha val="60000"/>
                  </a:schemeClr>
                </a:solidFill>
              </a:rPr>
              <a:pPr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F188A-7959-470D-9968-ABB40F867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560669" y="2616200"/>
            <a:ext cx="2641601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Levels of Strategy</a:t>
            </a:r>
          </a:p>
        </p:txBody>
      </p:sp>
    </p:spTree>
    <p:extLst>
      <p:ext uri="{BB962C8B-B14F-4D97-AF65-F5344CB8AC3E}">
        <p14:creationId xmlns:p14="http://schemas.microsoft.com/office/powerpoint/2010/main" val="142087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93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3400">
                <a:solidFill>
                  <a:srgbClr val="EBEBEB"/>
                </a:solidFill>
              </a:rPr>
              <a:t>Diversification</a:t>
            </a:r>
            <a:br>
              <a:rPr lang="en-US" sz="3400">
                <a:solidFill>
                  <a:srgbClr val="EBEBEB"/>
                </a:solidFill>
              </a:rPr>
            </a:br>
            <a:r>
              <a:rPr lang="en-US" sz="3400">
                <a:solidFill>
                  <a:srgbClr val="EBEBEB"/>
                </a:solidFill>
              </a:rPr>
              <a:t>Model</a:t>
            </a:r>
          </a:p>
        </p:txBody>
      </p:sp>
      <p:sp>
        <p:nvSpPr>
          <p:cNvPr id="156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7" name="Freeform: Shape 97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6277601" cy="30480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2F751C-EEBC-FC4B-80B9-1331D4B29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4" y="1351612"/>
            <a:ext cx="6270662" cy="4154311"/>
          </a:xfrm>
          <a:prstGeom prst="rect">
            <a:avLst/>
          </a:prstGeom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vert="horz" lIns="91440" tIns="45720" rIns="91440" bIns="45720" rtlCol="0">
            <a:normAutofit/>
          </a:bodyPr>
          <a:lstStyle/>
          <a:p>
            <a:pPr algn="r" defTabSz="914400">
              <a:spcAft>
                <a:spcPts val="600"/>
              </a:spcAft>
            </a:pPr>
            <a:fld id="{19BB6C75-8822-4C52-9023-3D62A4428F5D}" type="datetime1">
              <a:rPr lang="en-US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636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16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3400" dirty="0">
                <a:solidFill>
                  <a:srgbClr val="EBEBEB"/>
                </a:solidFill>
              </a:rPr>
              <a:t>Diversification</a:t>
            </a:r>
            <a:br>
              <a:rPr lang="en-US" sz="3400" dirty="0">
                <a:solidFill>
                  <a:srgbClr val="EBEBEB"/>
                </a:solidFill>
              </a:rPr>
            </a:br>
            <a:r>
              <a:rPr lang="en-US" sz="3400" dirty="0">
                <a:solidFill>
                  <a:srgbClr val="EBEBEB"/>
                </a:solidFill>
              </a:rPr>
              <a:t>Model </a:t>
            </a:r>
            <a:br>
              <a:rPr lang="en-US" sz="3400" dirty="0">
                <a:solidFill>
                  <a:srgbClr val="EBEBEB"/>
                </a:solidFill>
              </a:rPr>
            </a:br>
            <a:br>
              <a:rPr lang="en-US" sz="3400" dirty="0">
                <a:solidFill>
                  <a:srgbClr val="EBEBEB"/>
                </a:solidFill>
              </a:rPr>
            </a:br>
            <a:r>
              <a:rPr lang="en-US" sz="3400" dirty="0">
                <a:solidFill>
                  <a:srgbClr val="EBEBEB"/>
                </a:solidFill>
              </a:rPr>
              <a:t>P &amp; G example</a:t>
            </a:r>
          </a:p>
        </p:txBody>
      </p:sp>
      <p:sp>
        <p:nvSpPr>
          <p:cNvPr id="17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1" name="Freeform: Shape 16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6277601" cy="30480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34D4F2-6CB4-754E-A8FC-F988188A2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4" y="1218360"/>
            <a:ext cx="6270662" cy="4420815"/>
          </a:xfrm>
          <a:prstGeom prst="rect">
            <a:avLst/>
          </a:prstGeom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vert="horz" lIns="91440" tIns="45720" rIns="91440" bIns="45720" rtlCol="0">
            <a:normAutofit/>
          </a:bodyPr>
          <a:lstStyle/>
          <a:p>
            <a:pPr algn="r" defTabSz="914400">
              <a:spcAft>
                <a:spcPts val="600"/>
              </a:spcAft>
            </a:pPr>
            <a:fld id="{19BB6C75-8822-4C52-9023-3D62A4428F5D}" type="datetime1">
              <a:rPr lang="en-US" smtClean="0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148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lang="en-US" sz="3400" dirty="0">
                <a:solidFill>
                  <a:srgbClr val="EBEBEB"/>
                </a:solidFill>
              </a:rPr>
              <a:t>Coordination Operating</a:t>
            </a:r>
            <a:br>
              <a:rPr lang="en-US" sz="3400" dirty="0">
                <a:solidFill>
                  <a:srgbClr val="EBEBEB"/>
                </a:solidFill>
              </a:rPr>
            </a:br>
            <a:r>
              <a:rPr lang="en-US" sz="3400" dirty="0">
                <a:solidFill>
                  <a:srgbClr val="EBEBEB"/>
                </a:solidFill>
              </a:rPr>
              <a:t>Model </a:t>
            </a:r>
            <a:br>
              <a:rPr lang="en-US" sz="3400" dirty="0">
                <a:solidFill>
                  <a:srgbClr val="EBEBEB"/>
                </a:solidFill>
              </a:rPr>
            </a:br>
            <a:br>
              <a:rPr lang="en-US" sz="3400" dirty="0">
                <a:solidFill>
                  <a:srgbClr val="EBEBEB"/>
                </a:solidFill>
              </a:rPr>
            </a:br>
            <a:r>
              <a:rPr lang="en-US" sz="3400" dirty="0">
                <a:solidFill>
                  <a:srgbClr val="EBEBEB"/>
                </a:solidFill>
              </a:rPr>
              <a:t>MetLife’s example</a:t>
            </a:r>
          </a:p>
        </p:txBody>
      </p:sp>
      <p:sp>
        <p:nvSpPr>
          <p:cNvPr id="118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0" name="Freeform: Shape 119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6277601" cy="30480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7F7960-4B18-934F-A1BD-56CCCE04A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1304581"/>
            <a:ext cx="6270662" cy="4248373"/>
          </a:xfrm>
          <a:prstGeom prst="rect">
            <a:avLst/>
          </a:prstGeom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vert="horz" lIns="91440" tIns="45720" rIns="91440" bIns="45720" rtlCol="0">
            <a:normAutofit/>
          </a:bodyPr>
          <a:lstStyle/>
          <a:p>
            <a:pPr algn="r" defTabSz="914400">
              <a:spcAft>
                <a:spcPts val="600"/>
              </a:spcAft>
            </a:pPr>
            <a:fld id="{19BB6C75-8822-4C52-9023-3D62A4428F5D}" type="datetime1">
              <a:rPr lang="en-US" smtClean="0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483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lang="en-US" sz="2900" dirty="0"/>
              <a:t>Coordination Operating</a:t>
            </a:r>
            <a:br>
              <a:rPr lang="en-US" sz="2900" dirty="0"/>
            </a:br>
            <a:r>
              <a:rPr lang="en-US" sz="2900" dirty="0"/>
              <a:t>Model </a:t>
            </a:r>
            <a:br>
              <a:rPr lang="en-US" sz="2900" dirty="0"/>
            </a:br>
            <a:br>
              <a:rPr lang="en-US" sz="2900" dirty="0"/>
            </a:br>
            <a:r>
              <a:rPr lang="en-US" sz="2900" b="1" dirty="0"/>
              <a:t>Pepsi Americas</a:t>
            </a:r>
            <a:br>
              <a:rPr lang="en-US" sz="2900" dirty="0"/>
            </a:br>
            <a:br>
              <a:rPr lang="en-US" sz="2900" dirty="0"/>
            </a:br>
            <a:r>
              <a:rPr lang="en-US" sz="2900" dirty="0"/>
              <a:t>Information backbone </a:t>
            </a:r>
            <a:r>
              <a:rPr lang="en-US" sz="2900" dirty="0" err="1"/>
              <a:t>integraiton</a:t>
            </a:r>
            <a:endParaRPr lang="en-US" sz="29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3E1B7E-1EA5-744A-8748-8238F9DF2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54" y="1759535"/>
            <a:ext cx="5450557" cy="3338465"/>
          </a:xfrm>
          <a:prstGeom prst="rect">
            <a:avLst/>
          </a:prstGeom>
          <a:effectLst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5453650" cy="30480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2" y="6355080"/>
            <a:ext cx="2281767" cy="304799"/>
          </a:xfrm>
        </p:spPr>
        <p:txBody>
          <a:bodyPr vert="horz" lIns="91440" tIns="45720" rIns="91440" bIns="45720" rtlCol="0">
            <a:normAutofit/>
          </a:bodyPr>
          <a:lstStyle/>
          <a:p>
            <a:pPr algn="r" defTabSz="914400">
              <a:spcAft>
                <a:spcPts val="600"/>
              </a:spcAft>
            </a:pPr>
            <a:fld id="{19BB6C75-8822-4C52-9023-3D62A4428F5D}" type="datetime1">
              <a:rPr lang="en-US" smtClean="0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027156"/>
      </p:ext>
    </p:extLst>
  </p:cSld>
  <p:clrMapOvr>
    <a:masterClrMapping/>
  </p:clrMapOvr>
  <p:transition spd="med">
    <p:pull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4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7" name="Picture 126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8" name="Oval 128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9" name="Picture 130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0" name="Picture 132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51" name="Rectangle 134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2" name="Rectangle 136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4" name="Freeform: Shape 140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1645920"/>
            <a:ext cx="3522879" cy="44708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9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Coordination Operating Model Platform</a:t>
            </a:r>
            <a:endParaRPr lang="en-US" sz="39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5" name="Rectangle 142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72902" y="6355080"/>
            <a:ext cx="2103120" cy="3047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B6C75-8822-4C52-9023-3D62A4428F5D}" type="datetime1">
              <a:rPr lang="en-US" b="0" i="0" kern="1200" smtClean="0">
                <a:solidFill>
                  <a:schemeClr val="tx1">
                    <a:tint val="75000"/>
                    <a:alpha val="80000"/>
                  </a:schemeClr>
                </a:solidFill>
                <a:latin typeface="+mn-lt"/>
                <a:ea typeface="+mn-ea"/>
                <a:cs typeface="+mn-cs"/>
              </a:rPr>
              <a:pPr algn="r">
                <a:spcAft>
                  <a:spcPts val="600"/>
                </a:spcAft>
              </a:pPr>
              <a:t>3/10/19</a:t>
            </a:fld>
            <a:endParaRPr lang="en-US" b="0" i="0" kern="1200">
              <a:solidFill>
                <a:schemeClr val="tx1">
                  <a:tint val="75000"/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0" name="Shape 56">
            <a:extLst>
              <a:ext uri="{FF2B5EF4-FFF2-40B4-BE49-F238E27FC236}">
                <a16:creationId xmlns:a16="http://schemas.microsoft.com/office/drawing/2014/main" id="{0596FC57-3076-C64D-B99E-141FAC5A710F}"/>
              </a:ext>
            </a:extLst>
          </p:cNvPr>
          <p:cNvSpPr txBox="1">
            <a:spLocks/>
          </p:cNvSpPr>
          <p:nvPr/>
        </p:nvSpPr>
        <p:spPr>
          <a:xfrm>
            <a:off x="5204109" y="1645920"/>
            <a:ext cx="5919503" cy="4470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8412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8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>
                <a:solidFill>
                  <a:srgbClr val="000000"/>
                </a:solidFill>
              </a:defRPr>
            </a:pPr>
            <a:r>
              <a:rPr lang="en-US" sz="1500" b="0" dirty="0">
                <a:solidFill>
                  <a:schemeClr val="bg1"/>
                </a:solidFill>
              </a:rPr>
              <a:t>Focuses on providing data visibility to meet customer needs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1980" b="0" dirty="0">
                <a:solidFill>
                  <a:schemeClr val="bg1"/>
                </a:solidFill>
              </a:rPr>
              <a:t>   - single face to customer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1980" b="0" dirty="0">
                <a:solidFill>
                  <a:schemeClr val="bg1"/>
                </a:solidFill>
              </a:rPr>
              <a:t>   - End-to-end business processes</a:t>
            </a:r>
          </a:p>
          <a:p>
            <a:pPr marL="457200" indent="-4572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>
                <a:solidFill>
                  <a:srgbClr val="000000"/>
                </a:solidFill>
              </a:defRPr>
            </a:pPr>
            <a:r>
              <a:rPr lang="en-US" sz="1500" b="0" dirty="0">
                <a:solidFill>
                  <a:schemeClr val="bg1"/>
                </a:solidFill>
              </a:rPr>
              <a:t>Allows </a:t>
            </a:r>
            <a:r>
              <a:rPr lang="en-US" sz="1500" b="0" dirty="0" err="1">
                <a:solidFill>
                  <a:schemeClr val="bg1"/>
                </a:solidFill>
              </a:rPr>
              <a:t>customisation</a:t>
            </a:r>
            <a:r>
              <a:rPr lang="en-US" sz="1500" b="0" dirty="0">
                <a:solidFill>
                  <a:schemeClr val="bg1"/>
                </a:solidFill>
              </a:rPr>
              <a:t> of services according to customer needs and encourages local expertise while leveraging global products and services</a:t>
            </a:r>
          </a:p>
          <a:p>
            <a:pPr marL="457200" indent="-4572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>
                <a:solidFill>
                  <a:srgbClr val="000000"/>
                </a:solidFill>
              </a:defRPr>
            </a:pPr>
            <a:r>
              <a:rPr lang="en-US" sz="1500" b="0" dirty="0">
                <a:solidFill>
                  <a:schemeClr val="bg1"/>
                </a:solidFill>
              </a:rPr>
              <a:t>The platform can be extended as firms add markets or products</a:t>
            </a:r>
          </a:p>
          <a:p>
            <a:pPr marL="457200" indent="-4572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>
                <a:solidFill>
                  <a:srgbClr val="000000"/>
                </a:solidFill>
              </a:defRPr>
            </a:pPr>
            <a:r>
              <a:rPr lang="en-US" sz="1500" b="0" dirty="0">
                <a:solidFill>
                  <a:schemeClr val="bg1"/>
                </a:solidFill>
              </a:rPr>
              <a:t>The platform demands disciplined use of data – preservation of data standards; timely input of data</a:t>
            </a:r>
          </a:p>
          <a:p>
            <a:pPr marL="457200" indent="-4572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>
                <a:solidFill>
                  <a:srgbClr val="000000"/>
                </a:solidFill>
              </a:defRPr>
            </a:pPr>
            <a:r>
              <a:rPr lang="en-US" sz="1500" b="0" dirty="0">
                <a:solidFill>
                  <a:schemeClr val="bg1"/>
                </a:solidFill>
              </a:rPr>
              <a:t>As products and services become commodities, can move toward unification; coordination is not a low-cost model</a:t>
            </a:r>
          </a:p>
          <a:p>
            <a:pPr marL="457200" indent="-4572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>
                <a:solidFill>
                  <a:srgbClr val="000000"/>
                </a:solidFill>
              </a:defRPr>
            </a:pPr>
            <a:r>
              <a:rPr lang="en-US" sz="1500" b="0" dirty="0">
                <a:solidFill>
                  <a:schemeClr val="bg1"/>
                </a:solidFill>
              </a:rPr>
              <a:t>Less prone to disruption than unification and replication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91176" y="6355080"/>
            <a:ext cx="3987136" cy="3048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</p:spTree>
    <p:extLst>
      <p:ext uri="{BB962C8B-B14F-4D97-AF65-F5344CB8AC3E}">
        <p14:creationId xmlns:p14="http://schemas.microsoft.com/office/powerpoint/2010/main" val="137206603"/>
      </p:ext>
    </p:extLst>
  </p:cSld>
  <p:clrMapOvr>
    <a:masterClrMapping/>
  </p:clrMapOvr>
  <p:transition spd="med">
    <p:pull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lang="en-US" sz="4700" b="1"/>
              <a:t>ING Directs</a:t>
            </a:r>
            <a:r>
              <a:rPr lang="en-US" sz="4700"/>
              <a:t>’s</a:t>
            </a:r>
            <a:br>
              <a:rPr lang="en-US" sz="4700"/>
            </a:br>
            <a:br>
              <a:rPr lang="en-US" sz="4700"/>
            </a:br>
            <a:r>
              <a:rPr lang="en-US" sz="4700"/>
              <a:t>Replication Operating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401546-1C47-CE4A-AC12-D713EA695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54" y="1657337"/>
            <a:ext cx="5450557" cy="3542861"/>
          </a:xfrm>
          <a:prstGeom prst="rect">
            <a:avLst/>
          </a:prstGeom>
          <a:effectLst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5453650" cy="30480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2" y="6355080"/>
            <a:ext cx="2281767" cy="304799"/>
          </a:xfrm>
        </p:spPr>
        <p:txBody>
          <a:bodyPr vert="horz" lIns="91440" tIns="45720" rIns="91440" bIns="45720" rtlCol="0">
            <a:normAutofit/>
          </a:bodyPr>
          <a:lstStyle/>
          <a:p>
            <a:pPr algn="r" defTabSz="914400">
              <a:spcAft>
                <a:spcPts val="600"/>
              </a:spcAft>
            </a:pPr>
            <a:fld id="{19BB6C75-8822-4C52-9023-3D62A4428F5D}" type="datetime1">
              <a:rPr lang="en-US" smtClean="0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710185"/>
      </p:ext>
    </p:extLst>
  </p:cSld>
  <p:clrMapOvr>
    <a:masterClrMapping/>
  </p:clrMapOvr>
  <p:transition spd="med">
    <p:pull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lang="en-US" sz="3800" b="1" dirty="0"/>
              <a:t>Johnson &amp; </a:t>
            </a:r>
            <a:r>
              <a:rPr lang="en-US" sz="3800" b="1" dirty="0" err="1"/>
              <a:t>johnson’s</a:t>
            </a:r>
            <a:br>
              <a:rPr lang="en-US" sz="3800" dirty="0"/>
            </a:br>
            <a:br>
              <a:rPr lang="en-US" sz="3800" dirty="0"/>
            </a:br>
            <a:r>
              <a:rPr lang="en-US" sz="3800" dirty="0"/>
              <a:t>Multiple</a:t>
            </a:r>
            <a:br>
              <a:rPr lang="en-US" sz="3800" dirty="0"/>
            </a:br>
            <a:r>
              <a:rPr lang="en-US" sz="3800" dirty="0"/>
              <a:t>Operating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0CC209-5CEE-8047-9817-DFE00541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54" y="1541513"/>
            <a:ext cx="5450557" cy="3774509"/>
          </a:xfrm>
          <a:prstGeom prst="rect">
            <a:avLst/>
          </a:prstGeom>
          <a:effectLst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5453650" cy="30480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2" y="6355080"/>
            <a:ext cx="2281767" cy="304799"/>
          </a:xfrm>
        </p:spPr>
        <p:txBody>
          <a:bodyPr vert="horz" lIns="91440" tIns="45720" rIns="91440" bIns="45720" rtlCol="0">
            <a:normAutofit/>
          </a:bodyPr>
          <a:lstStyle/>
          <a:p>
            <a:pPr algn="r" defTabSz="914400">
              <a:spcAft>
                <a:spcPts val="600"/>
              </a:spcAft>
            </a:pPr>
            <a:fld id="{19BB6C75-8822-4C52-9023-3D62A4428F5D}" type="datetime1">
              <a:rPr lang="en-US" smtClean="0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647230"/>
      </p:ext>
    </p:extLst>
  </p:cSld>
  <p:clrMapOvr>
    <a:masterClrMapping/>
  </p:clrMapOvr>
  <p:transition spd="med">
    <p:pull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lang="en-US" sz="3800" b="1" dirty="0"/>
              <a:t>Target</a:t>
            </a:r>
            <a:r>
              <a:rPr lang="en-US" sz="3800" dirty="0"/>
              <a:t>’s </a:t>
            </a:r>
            <a:br>
              <a:rPr lang="en-US" sz="3800" dirty="0"/>
            </a:br>
            <a:br>
              <a:rPr lang="en-US" sz="3800" dirty="0"/>
            </a:br>
            <a:r>
              <a:rPr lang="en-US" sz="3800" dirty="0"/>
              <a:t>Operating Model of One Full-Service bank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4E7CF3-8AD6-0E4A-BE06-3B5CB4D8C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54" y="1664149"/>
            <a:ext cx="5450557" cy="3529236"/>
          </a:xfrm>
          <a:prstGeom prst="rect">
            <a:avLst/>
          </a:prstGeom>
          <a:effectLst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5453650" cy="30480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2" y="6355080"/>
            <a:ext cx="2281767" cy="304799"/>
          </a:xfrm>
        </p:spPr>
        <p:txBody>
          <a:bodyPr vert="horz" lIns="91440" tIns="45720" rIns="91440" bIns="45720" rtlCol="0">
            <a:normAutofit/>
          </a:bodyPr>
          <a:lstStyle/>
          <a:p>
            <a:pPr algn="r" defTabSz="914400">
              <a:spcAft>
                <a:spcPts val="600"/>
              </a:spcAft>
            </a:pPr>
            <a:fld id="{19BB6C75-8822-4C52-9023-3D62A4428F5D}" type="datetime1">
              <a:rPr lang="en-US" smtClean="0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41875"/>
      </p:ext>
    </p:extLst>
  </p:cSld>
  <p:clrMapOvr>
    <a:masterClrMapping/>
  </p:clrMapOvr>
  <p:transition spd="med">
    <p:pull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2" y="6355080"/>
            <a:ext cx="2281767" cy="304799"/>
          </a:xfrm>
        </p:spPr>
        <p:txBody>
          <a:bodyPr vert="horz" lIns="91440" tIns="45720" rIns="91440" bIns="45720" rtlCol="0">
            <a:normAutofit/>
          </a:bodyPr>
          <a:lstStyle/>
          <a:p>
            <a:pPr algn="r" defTabSz="914400">
              <a:spcAft>
                <a:spcPts val="600"/>
              </a:spcAft>
            </a:pPr>
            <a:fld id="{19BB6C75-8822-4C52-9023-3D62A4428F5D}" type="datetime1">
              <a:rPr lang="en-US" smtClean="0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057592-18AF-CE42-82B6-527DCCF4F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14" y="471620"/>
            <a:ext cx="8096314" cy="5300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194901-E90D-6443-870D-3E03E0E06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14" y="5728459"/>
            <a:ext cx="114395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37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lang="en-US" sz="3400" dirty="0">
                <a:solidFill>
                  <a:srgbClr val="EBEBEB"/>
                </a:solidFill>
              </a:rPr>
              <a:t>Aspirations of the Retail head at the Full-Service bank</a:t>
            </a:r>
          </a:p>
        </p:txBody>
      </p:sp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C902CF-E981-D34D-AA8C-BD6EF577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92" y="1321432"/>
            <a:ext cx="6275584" cy="4220329"/>
          </a:xfrm>
          <a:prstGeom prst="rect">
            <a:avLst/>
          </a:prstGeom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2" y="6355080"/>
            <a:ext cx="2281767" cy="304799"/>
          </a:xfrm>
        </p:spPr>
        <p:txBody>
          <a:bodyPr vert="horz" lIns="91440" tIns="45720" rIns="91440" bIns="45720" rtlCol="0">
            <a:normAutofit/>
          </a:bodyPr>
          <a:lstStyle/>
          <a:p>
            <a:pPr algn="r" defTabSz="914400">
              <a:spcAft>
                <a:spcPts val="600"/>
              </a:spcAft>
            </a:pPr>
            <a:fld id="{19BB6C75-8822-4C52-9023-3D62A4428F5D}" type="datetime1">
              <a:rPr lang="en-US" smtClean="0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293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41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3" name="Picture 43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4" name="Oval 45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5" name="Picture 47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6" name="Picture 49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7" name="Rectangle 51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53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Freeform: Shape 57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59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Shape 56">
            <a:extLst>
              <a:ext uri="{FF2B5EF4-FFF2-40B4-BE49-F238E27FC236}">
                <a16:creationId xmlns:a16="http://schemas.microsoft.com/office/drawing/2014/main" id="{7D0F44BA-2EA3-F24F-912F-FE82E86B6ECB}"/>
              </a:ext>
            </a:extLst>
          </p:cNvPr>
          <p:cNvSpPr txBox="1">
            <a:spLocks/>
          </p:cNvSpPr>
          <p:nvPr/>
        </p:nvSpPr>
        <p:spPr>
          <a:xfrm>
            <a:off x="5204109" y="1645920"/>
            <a:ext cx="5919503" cy="4470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8412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8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>
                <a:solidFill>
                  <a:srgbClr val="000000"/>
                </a:solidFill>
              </a:defRPr>
            </a:pPr>
            <a:endParaRPr lang="en-US" sz="1500" b="0" dirty="0">
              <a:solidFill>
                <a:schemeClr val="bg1"/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itchFamily="2" charset="2"/>
              <a:buChar char="Ø"/>
              <a:defRPr sz="1800" b="0">
                <a:solidFill>
                  <a:srgbClr val="000000"/>
                </a:solidFill>
              </a:defRPr>
            </a:pPr>
            <a:r>
              <a:rPr lang="en-US" sz="1500" b="0" u="sng" dirty="0">
                <a:solidFill>
                  <a:schemeClr val="bg1"/>
                </a:solidFill>
              </a:rPr>
              <a:t>Corporate Strategy </a:t>
            </a:r>
            <a:r>
              <a:rPr lang="en-US" sz="1500" b="0" dirty="0">
                <a:solidFill>
                  <a:schemeClr val="bg1"/>
                </a:solidFill>
              </a:rPr>
              <a:t>– Looks at the industries in which the </a:t>
            </a:r>
            <a:r>
              <a:rPr lang="en-US" sz="1500" b="0" dirty="0" err="1">
                <a:solidFill>
                  <a:schemeClr val="bg1"/>
                </a:solidFill>
              </a:rPr>
              <a:t>organisation</a:t>
            </a:r>
            <a:r>
              <a:rPr lang="en-US" sz="1500" b="0" dirty="0">
                <a:solidFill>
                  <a:schemeClr val="bg1"/>
                </a:solidFill>
              </a:rPr>
              <a:t> operates. This may mean deciding to leave existing area or enter new ones. This is particularly true if the </a:t>
            </a:r>
            <a:r>
              <a:rPr lang="en-US" sz="1500" b="0" dirty="0" err="1">
                <a:solidFill>
                  <a:schemeClr val="bg1"/>
                </a:solidFill>
              </a:rPr>
              <a:t>organisation</a:t>
            </a:r>
            <a:r>
              <a:rPr lang="en-US" sz="1500" b="0" dirty="0">
                <a:solidFill>
                  <a:schemeClr val="bg1"/>
                </a:solidFill>
              </a:rPr>
              <a:t> has a number of divisions</a:t>
            </a:r>
          </a:p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itchFamily="2" charset="2"/>
              <a:buChar char="Ø"/>
              <a:defRPr sz="1800" b="0">
                <a:solidFill>
                  <a:srgbClr val="000000"/>
                </a:solidFill>
              </a:defRPr>
            </a:pPr>
            <a:endParaRPr lang="en-US" sz="1500" b="0" dirty="0">
              <a:solidFill>
                <a:schemeClr val="bg1"/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itchFamily="2" charset="2"/>
              <a:buChar char="Ø"/>
              <a:defRPr sz="1800" b="0">
                <a:solidFill>
                  <a:srgbClr val="000000"/>
                </a:solidFill>
              </a:defRPr>
            </a:pPr>
            <a:r>
              <a:rPr lang="en-US" sz="1500" b="0" u="sng" dirty="0">
                <a:solidFill>
                  <a:schemeClr val="bg1"/>
                </a:solidFill>
              </a:rPr>
              <a:t>Business Strategy </a:t>
            </a:r>
            <a:r>
              <a:rPr lang="en-US" sz="1500" b="0" dirty="0">
                <a:solidFill>
                  <a:schemeClr val="bg1"/>
                </a:solidFill>
              </a:rPr>
              <a:t>– looks at how the </a:t>
            </a:r>
            <a:r>
              <a:rPr lang="en-US" sz="1500" b="0" dirty="0" err="1">
                <a:solidFill>
                  <a:schemeClr val="bg1"/>
                </a:solidFill>
              </a:rPr>
              <a:t>organisation</a:t>
            </a:r>
            <a:r>
              <a:rPr lang="en-US" sz="1500" b="0" dirty="0">
                <a:solidFill>
                  <a:schemeClr val="bg1"/>
                </a:solidFill>
              </a:rPr>
              <a:t> (or subsidiary/division) competes. This tends to mean either: </a:t>
            </a:r>
          </a:p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1500" b="0" dirty="0">
                <a:solidFill>
                  <a:schemeClr val="bg1"/>
                </a:solidFill>
              </a:rPr>
              <a:t>The division is trying to win customers by being better than rivals in some way     (differentiation/focus as strategy)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1500" b="0" dirty="0">
                <a:solidFill>
                  <a:schemeClr val="bg1"/>
                </a:solidFill>
              </a:rPr>
              <a:t>OR, </a:t>
            </a:r>
          </a:p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1500" b="0" dirty="0">
                <a:solidFill>
                  <a:schemeClr val="bg1"/>
                </a:solidFill>
              </a:rPr>
              <a:t>The subsidiary is trying to win customers by being cheaper than rivals (cost leadership).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>
                <a:solidFill>
                  <a:srgbClr val="000000"/>
                </a:solidFill>
              </a:defRPr>
            </a:pPr>
            <a:endParaRPr lang="en-US" sz="1500" b="0" dirty="0">
              <a:solidFill>
                <a:schemeClr val="bg1"/>
              </a:solidFill>
            </a:endParaRP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>
                <a:solidFill>
                  <a:srgbClr val="000000"/>
                </a:solidFill>
              </a:defRPr>
            </a:pPr>
            <a:r>
              <a:rPr lang="en-US" sz="1500" b="0" dirty="0">
                <a:solidFill>
                  <a:schemeClr val="bg1"/>
                </a:solidFill>
              </a:rPr>
              <a:t>3.  </a:t>
            </a:r>
            <a:r>
              <a:rPr lang="en-US" sz="1500" b="0" u="sng" dirty="0">
                <a:solidFill>
                  <a:schemeClr val="bg1"/>
                </a:solidFill>
              </a:rPr>
              <a:t>Operational Strategy </a:t>
            </a:r>
            <a:r>
              <a:rPr lang="en-US" sz="1500" b="0" dirty="0">
                <a:solidFill>
                  <a:schemeClr val="bg1"/>
                </a:solidFill>
              </a:rPr>
              <a:t>– looks at how resources are used to carry out the strategies noted above</a:t>
            </a:r>
          </a:p>
          <a:p>
            <a:pPr marL="457200" indent="-4572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>
                <a:solidFill>
                  <a:srgbClr val="000000"/>
                </a:solidFill>
              </a:defRPr>
            </a:pPr>
            <a:endParaRPr lang="en-US" sz="1500" b="0" dirty="0">
              <a:solidFill>
                <a:schemeClr val="bg1"/>
              </a:solidFill>
            </a:endParaRPr>
          </a:p>
        </p:txBody>
      </p:sp>
      <p:sp>
        <p:nvSpPr>
          <p:cNvPr id="14" name="Shape 56"/>
          <p:cNvSpPr txBox="1">
            <a:spLocks/>
          </p:cNvSpPr>
          <p:nvPr/>
        </p:nvSpPr>
        <p:spPr>
          <a:xfrm>
            <a:off x="1524001" y="3973112"/>
            <a:ext cx="6525846" cy="2380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8412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8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defRPr sz="1800" b="0">
                <a:solidFill>
                  <a:srgbClr val="000000"/>
                </a:solidFill>
              </a:defRPr>
            </a:pPr>
            <a:endParaRPr lang="en-GB" sz="2400" b="0">
              <a:solidFill>
                <a:srgbClr val="454C57"/>
              </a:solidFill>
            </a:endParaRPr>
          </a:p>
          <a:p>
            <a:pPr>
              <a:spcAft>
                <a:spcPts val="600"/>
              </a:spcAft>
              <a:defRPr sz="1800" b="0">
                <a:solidFill>
                  <a:srgbClr val="000000"/>
                </a:solidFill>
              </a:defRPr>
            </a:pPr>
            <a:endParaRPr lang="en-GB" sz="2400" b="0">
              <a:solidFill>
                <a:srgbClr val="454C57"/>
              </a:solidFill>
            </a:endParaRPr>
          </a:p>
          <a:p>
            <a:pPr>
              <a:spcAft>
                <a:spcPts val="600"/>
              </a:spcAft>
              <a:defRPr sz="1800" b="0">
                <a:solidFill>
                  <a:srgbClr val="000000"/>
                </a:solidFill>
              </a:defRPr>
            </a:pPr>
            <a:endParaRPr lang="en-GB" sz="2400" b="0">
              <a:solidFill>
                <a:srgbClr val="454C57"/>
              </a:solidFill>
            </a:endParaRPr>
          </a:p>
        </p:txBody>
      </p:sp>
      <p:sp>
        <p:nvSpPr>
          <p:cNvPr id="40" name="Shape 56">
            <a:extLst>
              <a:ext uri="{FF2B5EF4-FFF2-40B4-BE49-F238E27FC236}">
                <a16:creationId xmlns:a16="http://schemas.microsoft.com/office/drawing/2014/main" id="{5E2436BF-45B2-3A49-BCA2-FEA036E35BA7}"/>
              </a:ext>
            </a:extLst>
          </p:cNvPr>
          <p:cNvSpPr txBox="1">
            <a:spLocks/>
          </p:cNvSpPr>
          <p:nvPr/>
        </p:nvSpPr>
        <p:spPr>
          <a:xfrm>
            <a:off x="338770" y="1292147"/>
            <a:ext cx="4001068" cy="4390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8412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8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lang="en-GB" sz="4000" dirty="0"/>
              <a:t>3 Levels of Strategy – Johnson </a:t>
            </a:r>
            <a:r>
              <a:rPr lang="et-EE" sz="4000" dirty="0"/>
              <a:t>&amp; Scholes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878141175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23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58" name="Picture 23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59" name="Oval 24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0" name="Picture 24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61" name="Picture 24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2" name="Rectangle 24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3" name="Rectangle 248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50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5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Business Tranformation at Toyota Europe</a:t>
            </a:r>
          </a:p>
        </p:txBody>
      </p:sp>
      <p:sp useBgFill="1">
        <p:nvSpPr>
          <p:cNvPr id="266" name="Freeform: Shape 254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98A9-072C-4570-9A01-32D12D88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4FA43CB-C758-7D4D-8043-97E396CF3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84" y="2634769"/>
            <a:ext cx="5451627" cy="3489041"/>
          </a:xfrm>
          <a:prstGeom prst="rect">
            <a:avLst/>
          </a:prstGeom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CD4C3-9638-4A6F-8F35-B9D580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4" y="6355080"/>
            <a:ext cx="2281766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19BB6C75-8822-4C52-9023-3D62A4428F5D}" type="datetime1">
              <a:rPr lang="en-US" smtClean="0">
                <a:solidFill>
                  <a:schemeClr val="tx1">
                    <a:alpha val="60000"/>
                  </a:scheme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graphicFrame>
        <p:nvGraphicFramePr>
          <p:cNvPr id="184" name="Shape 56">
            <a:extLst>
              <a:ext uri="{FF2B5EF4-FFF2-40B4-BE49-F238E27FC236}">
                <a16:creationId xmlns:a16="http://schemas.microsoft.com/office/drawing/2014/main" id="{CDB9351D-8855-4339-820A-77126666B3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0374445"/>
              </p:ext>
            </p:extLst>
          </p:nvPr>
        </p:nvGraphicFramePr>
        <p:xfrm>
          <a:off x="6421089" y="2548281"/>
          <a:ext cx="5122606" cy="3658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23337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0279" y="1325880"/>
            <a:ext cx="3344020" cy="3066507"/>
          </a:xfrm>
        </p:spPr>
        <p:txBody>
          <a:bodyPr>
            <a:normAutofit/>
          </a:bodyPr>
          <a:lstStyle/>
          <a:p>
            <a:r>
              <a:rPr lang="en-GB" sz="5000" dirty="0">
                <a:solidFill>
                  <a:srgbClr val="EBEBEB"/>
                </a:solidFill>
              </a:rPr>
              <a:t>Questions</a:t>
            </a: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BF0A2-EBDB-49B6-8E79-04E88AA9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rgbClr val="FFFFFF">
                    <a:alpha val="60000"/>
                  </a:srgbClr>
                </a:solidFill>
              </a:rPr>
              <a:t>www.andrewsai.com</a:t>
            </a:r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B5714C8C-7DEF-4D7C-8842-54F45D827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6728" y="965141"/>
            <a:ext cx="4932911" cy="4932911"/>
          </a:xfrm>
          <a:prstGeom prst="rect">
            <a:avLst/>
          </a:prstGeom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22EDDE-7F5A-4443-BEDA-00F9C183CF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2" y="6355080"/>
            <a:ext cx="2281767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895510F3-F93B-4539-BFF9-17CE7CBCE21B}" type="datetime1">
              <a:rPr lang="en-GB">
                <a:solidFill>
                  <a:srgbClr val="FFFFFF">
                    <a:alpha val="60000"/>
                  </a:srgb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70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0279" y="1325880"/>
            <a:ext cx="3344020" cy="3066507"/>
          </a:xfrm>
        </p:spPr>
        <p:txBody>
          <a:bodyPr>
            <a:normAutofit/>
          </a:bodyPr>
          <a:lstStyle/>
          <a:p>
            <a:r>
              <a:rPr lang="en-GB" sz="5000" dirty="0">
                <a:solidFill>
                  <a:srgbClr val="EBEBEB"/>
                </a:solidFill>
              </a:rPr>
              <a:t>Links for useful resources</a:t>
            </a: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BF0A2-EBDB-49B6-8E79-04E88AA96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rgbClr val="FFFFFF">
                    <a:alpha val="60000"/>
                  </a:srgbClr>
                </a:solidFill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22EDDE-7F5A-4443-BEDA-00F9C183CF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2" y="6355080"/>
            <a:ext cx="2281767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895510F3-F93B-4539-BFF9-17CE7CBCE21B}" type="datetime1">
              <a:rPr lang="en-GB">
                <a:solidFill>
                  <a:srgbClr val="FFFFFF">
                    <a:alpha val="60000"/>
                  </a:srgb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0F02C1-DA08-5147-A749-7912C64FB7E4}"/>
              </a:ext>
            </a:extLst>
          </p:cNvPr>
          <p:cNvSpPr/>
          <p:nvPr/>
        </p:nvSpPr>
        <p:spPr>
          <a:xfrm>
            <a:off x="636914" y="965675"/>
            <a:ext cx="691566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 sz="1800" b="0">
                <a:solidFill>
                  <a:srgbClr val="000000"/>
                </a:solidFill>
              </a:defRPr>
            </a:pPr>
            <a:r>
              <a:rPr lang="sv-SE" sz="1200" u="sng" dirty="0">
                <a:solidFill>
                  <a:srgbClr val="454C57"/>
                </a:solidFill>
                <a:hlinkClick r:id="rId2"/>
              </a:rPr>
              <a:t>https://hbr.org/2017/01/a-good-digital-strategy-creates-a-gravitational-pull</a:t>
            </a:r>
            <a:endParaRPr lang="sv-SE" sz="1200" u="sng" dirty="0">
              <a:solidFill>
                <a:srgbClr val="454C57"/>
              </a:solidFill>
            </a:endParaRPr>
          </a:p>
          <a:p>
            <a:pPr algn="just">
              <a:defRPr sz="1800" b="0">
                <a:solidFill>
                  <a:srgbClr val="000000"/>
                </a:solidFill>
              </a:defRPr>
            </a:pPr>
            <a:endParaRPr lang="sv-SE" sz="1200" u="sng" dirty="0">
              <a:solidFill>
                <a:srgbClr val="454C57"/>
              </a:solidFill>
            </a:endParaRPr>
          </a:p>
          <a:p>
            <a:pPr algn="just">
              <a:defRPr sz="1800" b="0">
                <a:solidFill>
                  <a:srgbClr val="000000"/>
                </a:solidFill>
              </a:defRPr>
            </a:pPr>
            <a:r>
              <a:rPr lang="sv-SE" sz="1200" u="sng" dirty="0">
                <a:solidFill>
                  <a:srgbClr val="454C57"/>
                </a:solidFill>
                <a:hlinkClick r:id="rId3"/>
              </a:rPr>
              <a:t>https://www.weforum.org/agenda/2017/01/jack-ma-three-trends-define-future?utm_content=bufferc0a5e&amp;utm_medium=social&amp;utm_source=twitter.com&amp;utm_campaign=buffer</a:t>
            </a:r>
            <a:endParaRPr lang="sv-SE" sz="1200" u="sng" dirty="0">
              <a:solidFill>
                <a:srgbClr val="454C57"/>
              </a:solidFill>
            </a:endParaRPr>
          </a:p>
          <a:p>
            <a:pPr algn="just">
              <a:defRPr sz="1800" b="0">
                <a:solidFill>
                  <a:srgbClr val="000000"/>
                </a:solidFill>
              </a:defRPr>
            </a:pPr>
            <a:r>
              <a:rPr lang="sv-SE" sz="1200" u="sng" dirty="0">
                <a:solidFill>
                  <a:srgbClr val="454C57"/>
                </a:solidFill>
                <a:hlinkClick r:id="rId4"/>
              </a:rPr>
              <a:t>http://www.digitalmind.ee/business-technology-trends-for-2017/</a:t>
            </a:r>
            <a:endParaRPr lang="sv-SE" sz="1200" u="sng" dirty="0">
              <a:solidFill>
                <a:srgbClr val="454C57"/>
              </a:solidFill>
            </a:endParaRPr>
          </a:p>
          <a:p>
            <a:pPr algn="just">
              <a:defRPr sz="1800" b="0">
                <a:solidFill>
                  <a:srgbClr val="000000"/>
                </a:solidFill>
              </a:defRPr>
            </a:pPr>
            <a:r>
              <a:rPr lang="sv-SE" sz="1200" u="sng" dirty="0">
                <a:solidFill>
                  <a:srgbClr val="454C57"/>
                </a:solidFill>
                <a:hlinkClick r:id="rId5"/>
              </a:rPr>
              <a:t>https://enterprisersproject.com/article/2016/11/2016-digital-transformation-book-contest</a:t>
            </a:r>
            <a:endParaRPr lang="sv-SE" sz="1200" u="sng" dirty="0">
              <a:solidFill>
                <a:srgbClr val="454C57"/>
              </a:solidFill>
            </a:endParaRPr>
          </a:p>
          <a:p>
            <a:pPr algn="just">
              <a:defRPr sz="1800" b="0">
                <a:solidFill>
                  <a:srgbClr val="000000"/>
                </a:solidFill>
              </a:defRPr>
            </a:pPr>
            <a:r>
              <a:rPr lang="sv-SE" sz="1200" u="sng" dirty="0">
                <a:solidFill>
                  <a:srgbClr val="454C57"/>
                </a:solidFill>
                <a:hlinkClick r:id="rId6"/>
              </a:rPr>
              <a:t>https://www.weforum.org/agenda/2016/02/davos-2016-and-the-fourth-industrial-revolution/</a:t>
            </a:r>
            <a:endParaRPr lang="sv-SE" sz="1200" u="sng" dirty="0">
              <a:solidFill>
                <a:srgbClr val="454C57"/>
              </a:solidFill>
            </a:endParaRPr>
          </a:p>
          <a:p>
            <a:pPr algn="just">
              <a:defRPr sz="1800" b="0">
                <a:solidFill>
                  <a:srgbClr val="000000"/>
                </a:solidFill>
              </a:defRPr>
            </a:pPr>
            <a:r>
              <a:rPr lang="sv-SE" sz="1200" u="sng" dirty="0">
                <a:solidFill>
                  <a:srgbClr val="454C57"/>
                </a:solidFill>
                <a:hlinkClick r:id="rId7"/>
              </a:rPr>
              <a:t>https://www.weforum.org/agenda/2016/06/top-10-emerging-technologies-2016/</a:t>
            </a:r>
            <a:endParaRPr lang="sv-SE" sz="1200" u="sng" dirty="0">
              <a:solidFill>
                <a:srgbClr val="454C57"/>
              </a:solidFill>
            </a:endParaRPr>
          </a:p>
          <a:p>
            <a:pPr algn="just">
              <a:defRPr sz="1800" b="0">
                <a:solidFill>
                  <a:srgbClr val="000000"/>
                </a:solidFill>
              </a:defRPr>
            </a:pPr>
            <a:r>
              <a:rPr lang="sv-SE" sz="1200" u="sng" dirty="0">
                <a:solidFill>
                  <a:srgbClr val="454C57"/>
                </a:solidFill>
                <a:hlinkClick r:id="rId8"/>
              </a:rPr>
              <a:t>https://www.weforum.org/agenda/2016/10/2017s-most-in-demand-skills-according-to linkedin?utm_content=buffer23af8&amp;utm_medium=social&amp;utm_source=facebook.com&amp;utm_campaign=buffer</a:t>
            </a:r>
            <a:endParaRPr lang="sv-SE" sz="1200" u="sng" dirty="0">
              <a:solidFill>
                <a:srgbClr val="454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549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aphic 42">
            <a:extLst>
              <a:ext uri="{FF2B5EF4-FFF2-40B4-BE49-F238E27FC236}">
                <a16:creationId xmlns:a16="http://schemas.microsoft.com/office/drawing/2014/main" id="{BC5F9752-5633-4A0F-AFA0-DF44636BA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854" y="703489"/>
            <a:ext cx="5450557" cy="545055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3110" y="2370513"/>
            <a:ext cx="4397828" cy="332958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2900" b="1" dirty="0"/>
              <a:t>Next Session</a:t>
            </a:r>
            <a:r>
              <a:rPr lang="en-GB" sz="2900" dirty="0"/>
              <a:t>: 19.09.18</a:t>
            </a:r>
            <a:br>
              <a:rPr lang="en-GB" sz="2900" dirty="0"/>
            </a:br>
            <a:br>
              <a:rPr lang="en-GB" sz="2900" dirty="0"/>
            </a:br>
            <a:r>
              <a:rPr lang="en-GB" sz="4400" b="1" dirty="0"/>
              <a:t>Systems Analysis </a:t>
            </a:r>
            <a:br>
              <a:rPr lang="en-GB" sz="2900" dirty="0"/>
            </a:br>
            <a:br>
              <a:rPr lang="en-GB" sz="2900" dirty="0"/>
            </a:br>
            <a:r>
              <a:rPr lang="en-GB" sz="2900" dirty="0"/>
              <a:t>-Feasibility Assessment</a:t>
            </a:r>
            <a:br>
              <a:rPr lang="en-GB" sz="2900" dirty="0"/>
            </a:br>
            <a:br>
              <a:rPr lang="en-GB" sz="2900" dirty="0"/>
            </a:br>
            <a:r>
              <a:rPr lang="en-GB" sz="2900" dirty="0"/>
              <a:t>-Case Study [Business Process Management]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781C8C-BD6F-44C9-A04B-4B61158A0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CBEE1-B32A-4A10-B3BE-B95DE43169D2}" type="datetime1">
              <a:rPr lang="en-GB" smtClean="0"/>
              <a:t>10/03/2019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26C71-2ADC-4737-BF4D-DD43D0C5D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77543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t-EE" sz="3200">
                <a:solidFill>
                  <a:srgbClr val="F2F2F2"/>
                </a:solidFill>
              </a:rPr>
              <a:t>What is </a:t>
            </a:r>
            <a:r>
              <a:rPr lang="en-GB" sz="3200">
                <a:solidFill>
                  <a:srgbClr val="F2F2F2"/>
                </a:solidFill>
              </a:rPr>
              <a:t>Strategy</a:t>
            </a:r>
            <a:r>
              <a:rPr lang="et-EE" sz="3200">
                <a:solidFill>
                  <a:srgbClr val="F2F2F2"/>
                </a:solidFill>
              </a:rPr>
              <a:t>?</a:t>
            </a:r>
            <a:endParaRPr lang="en-GB" sz="3200">
              <a:solidFill>
                <a:srgbClr val="F2F2F2"/>
              </a:solidFill>
            </a:endParaRPr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E021C-B4D7-426F-AEFC-81D6DF225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8250" y="6359311"/>
            <a:ext cx="4206240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accent1"/>
                </a:solidFill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A0A8B6-8ED3-4B43-B1C6-18309B7CC3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B2B57F1-34C9-4880-99A5-0C378741FDDF}" type="datetime1">
              <a:rPr lang="en-GB" smtClean="0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accent1"/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60077AD-86B5-4A92-8DD1-A273E77388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3894189"/>
              </p:ext>
            </p:extLst>
          </p:nvPr>
        </p:nvGraphicFramePr>
        <p:xfrm>
          <a:off x="4487830" y="1263535"/>
          <a:ext cx="7697586" cy="4756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3450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{8CDCF65B-8C73-D143-9C48-82043CA7E37F}tf10001062</Template>
  <TotalTime>2995</TotalTime>
  <Words>2948</Words>
  <Application>Microsoft Macintosh PowerPoint</Application>
  <PresentationFormat>Widescreen</PresentationFormat>
  <Paragraphs>497</Paragraphs>
  <Slides>83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2" baseType="lpstr">
      <vt:lpstr>Arial</vt:lpstr>
      <vt:lpstr>Calibri</vt:lpstr>
      <vt:lpstr>Century Gothic</vt:lpstr>
      <vt:lpstr>Courier New</vt:lpstr>
      <vt:lpstr>GentiumBookBasic</vt:lpstr>
      <vt:lpstr>Times New Roman</vt:lpstr>
      <vt:lpstr>Wingdings</vt:lpstr>
      <vt:lpstr>Wingdings 3</vt:lpstr>
      <vt:lpstr>Ion</vt:lpstr>
      <vt:lpstr>INF700 IT  for  Business and Management</vt:lpstr>
      <vt:lpstr>Module 1 Data, Information and Knowledge</vt:lpstr>
      <vt:lpstr>Module    Information Systems and Enterprise Strategy</vt:lpstr>
      <vt:lpstr>PowerPoint Presentation</vt:lpstr>
      <vt:lpstr>Introduction to BIS as Strategy</vt:lpstr>
      <vt:lpstr>Aligning IT to Business Strategy</vt:lpstr>
      <vt:lpstr>Levels of Strategy</vt:lpstr>
      <vt:lpstr>PowerPoint Presentation</vt:lpstr>
      <vt:lpstr>What is Strategy?</vt:lpstr>
      <vt:lpstr>Two Approaches to Strategy</vt:lpstr>
      <vt:lpstr>Old School Approach to Strategy?</vt:lpstr>
      <vt:lpstr>More Approaches to Strategy?</vt:lpstr>
      <vt:lpstr>Three Lenses Approach to Developing Strategy?</vt:lpstr>
      <vt:lpstr>Environmental scanning</vt:lpstr>
      <vt:lpstr>Environmental Analysis</vt:lpstr>
      <vt:lpstr>Environmental Analysis</vt:lpstr>
      <vt:lpstr>Environmental Analysis</vt:lpstr>
      <vt:lpstr>Environmental Analysis</vt:lpstr>
      <vt:lpstr>Strategic Analysis Tools/Models</vt:lpstr>
      <vt:lpstr>SWOT</vt:lpstr>
      <vt:lpstr>SWOT</vt:lpstr>
      <vt:lpstr>PowerPoint Presentation</vt:lpstr>
      <vt:lpstr>PowerPoint Presentation</vt:lpstr>
      <vt:lpstr>PowerPoint Presentation</vt:lpstr>
      <vt:lpstr>PowerPoint Presentation</vt:lpstr>
      <vt:lpstr>PESTEL</vt:lpstr>
      <vt:lpstr>PESTEL</vt:lpstr>
      <vt:lpstr>Porter’s Five Forces</vt:lpstr>
      <vt:lpstr>Porter’s 5 Forces</vt:lpstr>
      <vt:lpstr>Porter’s Five Forces</vt:lpstr>
      <vt:lpstr>PowerPoint Presentation</vt:lpstr>
      <vt:lpstr>PowerPoint Presentation</vt:lpstr>
      <vt:lpstr>McFarlan’s Strategic Grid</vt:lpstr>
      <vt:lpstr>MacFarlan’s Grid</vt:lpstr>
      <vt:lpstr>MacFarlan’s Grid</vt:lpstr>
      <vt:lpstr>Value Chain – Position Audit  Critical Success Factors (CSFs)  Ansoff’s Growth Strategies</vt:lpstr>
      <vt:lpstr>Porter’s Value Chain</vt:lpstr>
      <vt:lpstr>Porter’s Value Chain </vt:lpstr>
      <vt:lpstr>More Approaches to Strategy?</vt:lpstr>
      <vt:lpstr>More Approaches to Strategy?</vt:lpstr>
      <vt:lpstr>Using the Value Chain Analysis –   IKEA Example</vt:lpstr>
      <vt:lpstr>Using the Value Chain Analysis –   FreshDirect</vt:lpstr>
      <vt:lpstr>Critical Success Factors</vt:lpstr>
      <vt:lpstr>CSFs</vt:lpstr>
      <vt:lpstr>Ansoff’s Matrix &amp; Porter’s Generic Strategies</vt:lpstr>
      <vt:lpstr>Information Strategy, Systems &amp; technology</vt:lpstr>
      <vt:lpstr>Information Strategy  Companies need to develop a plan to link its business and information strategies and the model below shows how this can be done:   An example of an IT strategy </vt:lpstr>
      <vt:lpstr>Information Strategy   </vt:lpstr>
      <vt:lpstr>3 Elements of IS Strategy</vt:lpstr>
      <vt:lpstr>Strategic Planning Model   </vt:lpstr>
      <vt:lpstr>Information Strategy in the ---  Strategic Planning Model   </vt:lpstr>
      <vt:lpstr>Information Strategy Components    </vt:lpstr>
      <vt:lpstr>Information Strategy Components    </vt:lpstr>
      <vt:lpstr>Levels of Management(recap) &amp; BIS</vt:lpstr>
      <vt:lpstr>Information Systems Pyramid  </vt:lpstr>
      <vt:lpstr>IT Governance &amp; Business Operating Models</vt:lpstr>
      <vt:lpstr>IT Governance  </vt:lpstr>
      <vt:lpstr>The problem with IT</vt:lpstr>
      <vt:lpstr>The problem with IT</vt:lpstr>
      <vt:lpstr>IT Governance –   Framework for decision rights and accountability to encourage desirable behavior in the use of IT. Governance complements organizational structure to enable a firm to meet conflicting objectives. </vt:lpstr>
      <vt:lpstr>Making IT an ASSET Depends on.....</vt:lpstr>
      <vt:lpstr>Integration  &amp; Standardisation</vt:lpstr>
      <vt:lpstr>The four general types of operating models are:</vt:lpstr>
      <vt:lpstr>Operating Model –   the desired level of business process integration   and business process standardization   for delivering goods and services to customers. It describes how a firm will profit and grow. </vt:lpstr>
      <vt:lpstr>Operating Model –   the desired level of business process integration   and business process standardization   for delivering goods and services to customers. It describes how a firm will profit and grow. </vt:lpstr>
      <vt:lpstr>Operating Model –   the desired level of business process integration   and business process standardization   for delivering goods and services to customers. It describes how a firm will profit and grow. </vt:lpstr>
      <vt:lpstr>Operating Model –   the desired level of business process integration   and business process standardization   for delivering goods and services to customers. It describes how a firm will profit and grow. </vt:lpstr>
      <vt:lpstr>Capabilities provided by Unification Model </vt:lpstr>
      <vt:lpstr>Risks and Limitations of Unification Model</vt:lpstr>
      <vt:lpstr>Diversification Model</vt:lpstr>
      <vt:lpstr>Diversification Model   P &amp; G example</vt:lpstr>
      <vt:lpstr>Coordination Operating Model   MetLife’s example</vt:lpstr>
      <vt:lpstr>Coordination Operating Model   Pepsi Americas  Information backbone integraiton</vt:lpstr>
      <vt:lpstr>The Coordination Operating Model Platform</vt:lpstr>
      <vt:lpstr>ING Directs’s  Replication Operating Model</vt:lpstr>
      <vt:lpstr>Johnson &amp; johnson’s  Multiple Operating Models</vt:lpstr>
      <vt:lpstr>Target’s   Operating Model of One Full-Service bank</vt:lpstr>
      <vt:lpstr>PowerPoint Presentation</vt:lpstr>
      <vt:lpstr>Aspirations of the Retail head at the Full-Service bank</vt:lpstr>
      <vt:lpstr>Business Tranformation at Toyota Europe</vt:lpstr>
      <vt:lpstr>Questions</vt:lpstr>
      <vt:lpstr>Links for useful resources</vt:lpstr>
      <vt:lpstr>Next Session: 19.09.18  Systems Analysis   -Feasibility Assessment  -Case Study [Business Process Management]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Systems of Management</dc:title>
  <dc:creator>Andrew Sai</dc:creator>
  <cp:lastModifiedBy>Andrew Adjah Sai</cp:lastModifiedBy>
  <cp:revision>82</cp:revision>
  <dcterms:created xsi:type="dcterms:W3CDTF">2018-03-12T13:25:30Z</dcterms:created>
  <dcterms:modified xsi:type="dcterms:W3CDTF">2019-03-10T18:58:44Z</dcterms:modified>
  <cp:contentStatus/>
</cp:coreProperties>
</file>